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89" r:id="rId2"/>
    <p:sldId id="310" r:id="rId3"/>
    <p:sldId id="306" r:id="rId4"/>
    <p:sldId id="309" r:id="rId5"/>
    <p:sldId id="297" r:id="rId6"/>
  </p:sldIdLst>
  <p:sldSz cx="7559675" cy="10691813"/>
  <p:notesSz cx="6670675" cy="97774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091" userDrawn="1">
          <p15:clr>
            <a:srgbClr val="A4A3A4"/>
          </p15:clr>
        </p15:guide>
        <p15:guide id="2" pos="2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65F"/>
    <a:srgbClr val="DDDDDD"/>
    <a:srgbClr val="56B6B1"/>
    <a:srgbClr val="50535A"/>
    <a:srgbClr val="4B9857"/>
    <a:srgbClr val="DADBDC"/>
    <a:srgbClr val="B7D6BC"/>
    <a:srgbClr val="22228A"/>
    <a:srgbClr val="DBC586"/>
    <a:srgbClr val="E6E3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30" autoAdjust="0"/>
    <p:restoredTop sz="95033" autoAdjust="0"/>
  </p:normalViewPr>
  <p:slideViewPr>
    <p:cSldViewPr snapToGrid="0">
      <p:cViewPr varScale="1">
        <p:scale>
          <a:sx n="72" d="100"/>
          <a:sy n="72" d="100"/>
        </p:scale>
        <p:origin x="3396" y="54"/>
      </p:cViewPr>
      <p:guideLst>
        <p:guide orient="horz" pos="5091"/>
        <p:guide pos="22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838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90838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32DB7-33EE-4301-8F11-7E46ECD18CB0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68525" y="1222375"/>
            <a:ext cx="2333625" cy="33004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66750" y="4705350"/>
            <a:ext cx="5337175" cy="38496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286875"/>
            <a:ext cx="2890838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8250" y="9286875"/>
            <a:ext cx="2890838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D0F430-18C2-4FE9-AC37-E2F4608720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549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C99E9-8815-44D0-91DD-97AFF517DB52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6791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FBD1-A1D1-40A4-909A-C7EA4B3B2669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8AC7-5B66-4FE2-9B98-425C296D2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8376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FBD1-A1D1-40A4-909A-C7EA4B3B2669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8AC7-5B66-4FE2-9B98-425C296D2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3159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FBD1-A1D1-40A4-909A-C7EA4B3B2669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8AC7-5B66-4FE2-9B98-425C296D2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572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FBD1-A1D1-40A4-909A-C7EA4B3B2669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8AC7-5B66-4FE2-9B98-425C296D2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8895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FBD1-A1D1-40A4-909A-C7EA4B3B2669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8AC7-5B66-4FE2-9B98-425C296D2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55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FBD1-A1D1-40A4-909A-C7EA4B3B2669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8AC7-5B66-4FE2-9B98-425C296D2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953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FBD1-A1D1-40A4-909A-C7EA4B3B2669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8AC7-5B66-4FE2-9B98-425C296D2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559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FBD1-A1D1-40A4-909A-C7EA4B3B2669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8AC7-5B66-4FE2-9B98-425C296D2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213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FBD1-A1D1-40A4-909A-C7EA4B3B2669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8AC7-5B66-4FE2-9B98-425C296D2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281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FBD1-A1D1-40A4-909A-C7EA4B3B2669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8AC7-5B66-4FE2-9B98-425C296D2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5440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FBD1-A1D1-40A4-909A-C7EA4B3B2669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78AC7-5B66-4FE2-9B98-425C296D2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5000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B6FBD1-A1D1-40A4-909A-C7EA4B3B2669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F78AC7-5B66-4FE2-9B98-425C296D26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509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D08788B-E40F-37D4-3E00-953D5143B3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001" t="516" r="18676" b="487"/>
          <a:stretch>
            <a:fillRect/>
          </a:stretch>
        </p:blipFill>
        <p:spPr>
          <a:xfrm>
            <a:off x="0" y="0"/>
            <a:ext cx="7559675" cy="1069181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E1D5551-D6B5-6FA1-2DC0-61BD7B34D187}"/>
              </a:ext>
            </a:extLst>
          </p:cNvPr>
          <p:cNvSpPr>
            <a:spLocks/>
          </p:cNvSpPr>
          <p:nvPr/>
        </p:nvSpPr>
        <p:spPr>
          <a:xfrm>
            <a:off x="-1" y="1"/>
            <a:ext cx="7559676" cy="10691812"/>
          </a:xfrm>
          <a:prstGeom prst="rect">
            <a:avLst/>
          </a:prstGeom>
          <a:solidFill>
            <a:srgbClr val="00365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F354BD0-6B20-E202-F610-0412AAC9042C}"/>
              </a:ext>
            </a:extLst>
          </p:cNvPr>
          <p:cNvSpPr txBox="1"/>
          <p:nvPr/>
        </p:nvSpPr>
        <p:spPr>
          <a:xfrm>
            <a:off x="269110" y="296298"/>
            <a:ext cx="2178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Wes FY" panose="020B0505030201020104" pitchFamily="34" charset="0"/>
              </a:rPr>
              <a:t>ÉPARGNE IMMOBILIÈRE</a:t>
            </a:r>
          </a:p>
          <a:p>
            <a:r>
              <a:rPr lang="fr-FR" sz="1200" dirty="0">
                <a:solidFill>
                  <a:schemeClr val="bg1"/>
                </a:solidFill>
                <a:latin typeface="Wes FY" panose="020B0505030201020104" pitchFamily="34" charset="0"/>
              </a:rPr>
              <a:t>NUE-PROPRIÉTÉ</a:t>
            </a:r>
          </a:p>
          <a:p>
            <a:r>
              <a:rPr lang="fr-FR" sz="1200" dirty="0">
                <a:solidFill>
                  <a:schemeClr val="bg1"/>
                </a:solidFill>
                <a:latin typeface="Wes FY" panose="020B0505030201020104" pitchFamily="34" charset="0"/>
              </a:rPr>
              <a:t>MARCHÉ SECONDAIRE</a:t>
            </a:r>
          </a:p>
        </p:txBody>
      </p:sp>
      <p:pic>
        <p:nvPicPr>
          <p:cNvPr id="9" name="Image 8" descr="Une image contenant Graphique, Police, logo, symbole&#10;&#10;Description générée automatiquement">
            <a:extLst>
              <a:ext uri="{FF2B5EF4-FFF2-40B4-BE49-F238E27FC236}">
                <a16:creationId xmlns:a16="http://schemas.microsoft.com/office/drawing/2014/main" id="{4B55D2D7-2E34-C5B2-61AF-C034811123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628" y="9846475"/>
            <a:ext cx="1135458" cy="654833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31F7C4E3-4B03-B1DE-65A8-00B1F3E92C2A}"/>
              </a:ext>
            </a:extLst>
          </p:cNvPr>
          <p:cNvGrpSpPr/>
          <p:nvPr/>
        </p:nvGrpSpPr>
        <p:grpSpPr>
          <a:xfrm>
            <a:off x="787716" y="3801825"/>
            <a:ext cx="6209431" cy="3318996"/>
            <a:chOff x="751839" y="3537285"/>
            <a:chExt cx="6209431" cy="3318996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96EF3A64-286C-70E1-0741-19ADF56BD13B}"/>
                </a:ext>
              </a:extLst>
            </p:cNvPr>
            <p:cNvSpPr txBox="1"/>
            <p:nvPr/>
          </p:nvSpPr>
          <p:spPr>
            <a:xfrm>
              <a:off x="751840" y="3537285"/>
              <a:ext cx="5984240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fr-FR" sz="3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La-Londe-les-Maures</a:t>
              </a:r>
              <a:r>
                <a:rPr lang="fr-FR" sz="3600" b="1" i="0" u="none" strike="noStrike" baseline="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(</a:t>
              </a:r>
              <a:r>
                <a:rPr lang="fr-FR" sz="3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83</a:t>
              </a:r>
              <a:r>
                <a:rPr lang="fr-FR" sz="3600" b="1" i="0" u="none" strike="noStrike" baseline="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) </a:t>
              </a:r>
              <a:endParaRPr lang="fr-FR" sz="3600" i="0" u="none" strike="noStrike" baseline="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fr-FR" sz="3600" i="0" u="none" strike="noStrike" baseline="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Nouvelles Terres</a:t>
              </a:r>
            </a:p>
          </p:txBody>
        </p:sp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D0AEA692-0E0B-7ACA-ACF3-A5D3643B7181}"/>
                </a:ext>
              </a:extLst>
            </p:cNvPr>
            <p:cNvCxnSpPr>
              <a:cxnSpLocks/>
            </p:cNvCxnSpPr>
            <p:nvPr/>
          </p:nvCxnSpPr>
          <p:spPr>
            <a:xfrm>
              <a:off x="3018246" y="5184104"/>
              <a:ext cx="145142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A4E31BB-99D0-35AF-C4F0-2061DBF686D9}"/>
                </a:ext>
              </a:extLst>
            </p:cNvPr>
            <p:cNvSpPr txBox="1"/>
            <p:nvPr/>
          </p:nvSpPr>
          <p:spPr>
            <a:xfrm>
              <a:off x="751839" y="5378953"/>
              <a:ext cx="6209431" cy="147732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Extinction de l’usufruit</a:t>
              </a:r>
            </a:p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11 Octobre 2033</a:t>
              </a:r>
            </a:p>
            <a:p>
              <a:pPr algn="ctr"/>
              <a:endParaRPr lang="fr-FR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Avenue Georges Clémenceau</a:t>
              </a:r>
            </a:p>
            <a:p>
              <a:pPr algn="ctr"/>
              <a:endParaRPr lang="fr-FR" sz="1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Face à l’île de Porquerolles, entre Hyères et Le Lavandou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7450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56B3DD1-FE8D-30C5-DA8C-EDD24240E5CF}"/>
              </a:ext>
            </a:extLst>
          </p:cNvPr>
          <p:cNvSpPr>
            <a:spLocks/>
          </p:cNvSpPr>
          <p:nvPr/>
        </p:nvSpPr>
        <p:spPr>
          <a:xfrm>
            <a:off x="359837" y="359906"/>
            <a:ext cx="6840000" cy="997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75F5B6-8844-FF1C-E771-5525E8692970}"/>
              </a:ext>
            </a:extLst>
          </p:cNvPr>
          <p:cNvSpPr>
            <a:spLocks/>
          </p:cNvSpPr>
          <p:nvPr/>
        </p:nvSpPr>
        <p:spPr>
          <a:xfrm>
            <a:off x="359837" y="5060438"/>
            <a:ext cx="6840000" cy="5716362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5F9F01-2271-DD21-D760-522D179F7809}"/>
              </a:ext>
            </a:extLst>
          </p:cNvPr>
          <p:cNvSpPr>
            <a:spLocks/>
          </p:cNvSpPr>
          <p:nvPr/>
        </p:nvSpPr>
        <p:spPr>
          <a:xfrm>
            <a:off x="639063" y="5347157"/>
            <a:ext cx="6281549" cy="5344655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3B856B0-75C5-B6E5-7E31-28E972D960E6}"/>
              </a:ext>
            </a:extLst>
          </p:cNvPr>
          <p:cNvSpPr/>
          <p:nvPr/>
        </p:nvSpPr>
        <p:spPr>
          <a:xfrm>
            <a:off x="1600336" y="658133"/>
            <a:ext cx="1334593" cy="80345"/>
          </a:xfrm>
          <a:prstGeom prst="rect">
            <a:avLst/>
          </a:prstGeom>
          <a:solidFill>
            <a:srgbClr val="00365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B289996-D799-9FF3-0F45-388A825E6298}"/>
              </a:ext>
            </a:extLst>
          </p:cNvPr>
          <p:cNvSpPr txBox="1"/>
          <p:nvPr/>
        </p:nvSpPr>
        <p:spPr>
          <a:xfrm>
            <a:off x="54811" y="25107"/>
            <a:ext cx="7094652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50535A"/>
                </a:solidFill>
                <a:latin typeface="Wes FY" panose="020B0505030201020104" pitchFamily="34" charset="0"/>
              </a:rPr>
              <a:t>La Londe les Maures (83) – Nouvelles Terres</a:t>
            </a:r>
          </a:p>
          <a:p>
            <a:r>
              <a:rPr lang="fr-FR" sz="2400" b="1" dirty="0">
                <a:solidFill>
                  <a:srgbClr val="50535A"/>
                </a:solidFill>
                <a:latin typeface="Wes FY" panose="020B0505030201020104" pitchFamily="34" charset="0"/>
              </a:rPr>
              <a:t>Lot n°2107 à 159 253 €* parking inclus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C1F19D98-BD31-5A41-A47D-A8F6F2DB358B}"/>
              </a:ext>
            </a:extLst>
          </p:cNvPr>
          <p:cNvSpPr txBox="1"/>
          <p:nvPr/>
        </p:nvSpPr>
        <p:spPr>
          <a:xfrm>
            <a:off x="359837" y="1976160"/>
            <a:ext cx="2982970" cy="83099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50535A"/>
                </a:solidFill>
                <a:latin typeface="Wes FY" panose="020B0505030201020104" pitchFamily="34" charset="0"/>
              </a:rPr>
              <a:t>45, 65 m² (loi Carrez)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" dirty="0">
              <a:solidFill>
                <a:srgbClr val="50535A"/>
              </a:solidFill>
              <a:latin typeface="Wes FY" panose="020B05050302010201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500" dirty="0">
              <a:solidFill>
                <a:srgbClr val="50535A"/>
              </a:solidFill>
              <a:latin typeface="Wes FY" panose="020B05050302010201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50535A"/>
                </a:solidFill>
                <a:latin typeface="Wes FY" panose="020B0505030201020104" pitchFamily="34" charset="0"/>
              </a:rPr>
              <a:t>Rez-de-chaussée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500" dirty="0">
              <a:solidFill>
                <a:srgbClr val="50535A"/>
              </a:solidFill>
              <a:latin typeface="Wes FY" panose="020B05050302010201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50535A"/>
                </a:solidFill>
                <a:latin typeface="Wes FY" panose="020B0505030201020104" pitchFamily="34" charset="0"/>
              </a:rPr>
              <a:t>DPE : B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B24E8A4-6B16-6386-2CE0-7CEDBCE32D7C}"/>
              </a:ext>
            </a:extLst>
          </p:cNvPr>
          <p:cNvSpPr txBox="1"/>
          <p:nvPr/>
        </p:nvSpPr>
        <p:spPr>
          <a:xfrm>
            <a:off x="3680135" y="1300998"/>
            <a:ext cx="34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50535A"/>
                </a:solidFill>
                <a:latin typeface="Wes FY" panose="020B0505030201020104" pitchFamily="34" charset="0"/>
              </a:rPr>
              <a:t>L’ensemble immobilier</a:t>
            </a:r>
            <a:endParaRPr lang="fr-FR" sz="2400" dirty="0">
              <a:solidFill>
                <a:srgbClr val="50535A"/>
              </a:solidFill>
              <a:latin typeface="Wes FY" panose="020B05050302010201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F1C23EE-BDA8-180D-E2DE-036203CE615A}"/>
              </a:ext>
            </a:extLst>
          </p:cNvPr>
          <p:cNvSpPr txBox="1"/>
          <p:nvPr/>
        </p:nvSpPr>
        <p:spPr>
          <a:xfrm>
            <a:off x="362797" y="1300998"/>
            <a:ext cx="2791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50535A"/>
                </a:solidFill>
                <a:latin typeface="Wes FY" panose="020B0505030201020104" pitchFamily="34" charset="0"/>
              </a:rPr>
              <a:t>2 pièces de :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D4814857-B48C-FF00-19D5-6CAB973BF055}"/>
              </a:ext>
            </a:extLst>
          </p:cNvPr>
          <p:cNvGrpSpPr/>
          <p:nvPr/>
        </p:nvGrpSpPr>
        <p:grpSpPr>
          <a:xfrm>
            <a:off x="359837" y="3266404"/>
            <a:ext cx="2480998" cy="1613452"/>
            <a:chOff x="433811" y="3906924"/>
            <a:chExt cx="2480998" cy="161345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FAFE6A1-15E7-A099-4F0B-C964771B93C2}"/>
                </a:ext>
              </a:extLst>
            </p:cNvPr>
            <p:cNvSpPr>
              <a:spLocks/>
            </p:cNvSpPr>
            <p:nvPr/>
          </p:nvSpPr>
          <p:spPr>
            <a:xfrm>
              <a:off x="433811" y="3906924"/>
              <a:ext cx="2480998" cy="1613452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6474C6F-B3AE-08EF-1822-1DFC882369F9}"/>
                </a:ext>
              </a:extLst>
            </p:cNvPr>
            <p:cNvSpPr>
              <a:spLocks/>
            </p:cNvSpPr>
            <p:nvPr/>
          </p:nvSpPr>
          <p:spPr>
            <a:xfrm>
              <a:off x="550905" y="4019962"/>
              <a:ext cx="2246810" cy="1387377"/>
            </a:xfrm>
            <a:prstGeom prst="rect">
              <a:avLst/>
            </a:prstGeom>
            <a:solidFill>
              <a:schemeClr val="bg1">
                <a:lumMod val="85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81B60F04-7213-2A08-52DC-40B20FF14CC8}"/>
                </a:ext>
              </a:extLst>
            </p:cNvPr>
            <p:cNvGrpSpPr/>
            <p:nvPr/>
          </p:nvGrpSpPr>
          <p:grpSpPr>
            <a:xfrm>
              <a:off x="709828" y="4152729"/>
              <a:ext cx="2024271" cy="891011"/>
              <a:chOff x="635584" y="7076050"/>
              <a:chExt cx="2024271" cy="891011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1757338-418A-B951-EC72-F7C246193278}"/>
                  </a:ext>
                </a:extLst>
              </p:cNvPr>
              <p:cNvSpPr txBox="1"/>
              <p:nvPr/>
            </p:nvSpPr>
            <p:spPr>
              <a:xfrm>
                <a:off x="646768" y="7413063"/>
                <a:ext cx="2013087" cy="553998"/>
              </a:xfrm>
              <a:prstGeom prst="rect">
                <a:avLst/>
              </a:prstGeom>
              <a:noFill/>
            </p:spPr>
            <p:txBody>
              <a:bodyPr wrap="square" numCol="1">
                <a:spAutoFit/>
              </a:bodyPr>
              <a:lstStyle/>
              <a:p>
                <a:endParaRPr lang="fr-FR" sz="1000" dirty="0">
                  <a:solidFill>
                    <a:srgbClr val="50535A"/>
                  </a:solidFill>
                  <a:latin typeface="Century Gothic" panose="020B050202020202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fr-FR" sz="1000" i="0" u="none" strike="noStrike" baseline="0" dirty="0">
                    <a:solidFill>
                      <a:srgbClr val="50535A"/>
                    </a:solidFill>
                    <a:latin typeface="Century Gothic" panose="020B0502020202020204" pitchFamily="34" charset="0"/>
                  </a:rPr>
                  <a:t>Usufruitier-bailleur </a:t>
                </a:r>
                <a:br>
                  <a:rPr lang="fr-FR" sz="1000" b="1" i="0" u="none" strike="noStrike" baseline="0" dirty="0">
                    <a:solidFill>
                      <a:srgbClr val="50535A"/>
                    </a:solidFill>
                    <a:latin typeface="Century Gothic" panose="020B0502020202020204" pitchFamily="34" charset="0"/>
                  </a:rPr>
                </a:br>
                <a:r>
                  <a:rPr lang="fr-FR" sz="1000" b="1" i="0" u="none" strike="noStrike" baseline="0" dirty="0">
                    <a:solidFill>
                      <a:srgbClr val="50535A"/>
                    </a:solidFill>
                    <a:latin typeface="Century Gothic" panose="020B0502020202020204" pitchFamily="34" charset="0"/>
                  </a:rPr>
                  <a:t>Nouveau Logis Provençal 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81424D4-E933-D9A8-91C4-E23DBAD891E8}"/>
                  </a:ext>
                </a:extLst>
              </p:cNvPr>
              <p:cNvSpPr txBox="1"/>
              <p:nvPr/>
            </p:nvSpPr>
            <p:spPr>
              <a:xfrm>
                <a:off x="635584" y="7076050"/>
                <a:ext cx="18613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dirty="0">
                    <a:solidFill>
                      <a:srgbClr val="50535A"/>
                    </a:solidFill>
                    <a:latin typeface="Wes FY" panose="020B0505030201020104" pitchFamily="34" charset="0"/>
                  </a:rPr>
                  <a:t>Les intervenants</a:t>
                </a:r>
              </a:p>
            </p:txBody>
          </p: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92F66981-F0F5-E309-0982-64BBB6A36811}"/>
              </a:ext>
            </a:extLst>
          </p:cNvPr>
          <p:cNvSpPr txBox="1"/>
          <p:nvPr/>
        </p:nvSpPr>
        <p:spPr>
          <a:xfrm>
            <a:off x="1384577" y="10387784"/>
            <a:ext cx="2926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i="1" dirty="0"/>
              <a:t>*Rémunération spécifique : 3 % HT sur le TTC</a:t>
            </a: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5C5C7BAF-E214-E868-4A0A-324918D1A630}"/>
              </a:ext>
            </a:extLst>
          </p:cNvPr>
          <p:cNvSpPr txBox="1"/>
          <p:nvPr/>
        </p:nvSpPr>
        <p:spPr>
          <a:xfrm>
            <a:off x="3727450" y="1923817"/>
            <a:ext cx="3606799" cy="21236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endParaRPr lang="fr-FR" dirty="0"/>
          </a:p>
          <a:p>
            <a:pPr marL="285750" marR="5080" indent="-2857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50535A"/>
                </a:solidFill>
                <a:latin typeface="Wes FY" panose="020B0505030201020104" pitchFamily="34" charset="0"/>
              </a:rPr>
              <a:t>Une copropriété close et sécurisée de 6 bâtiments à l’architecture contemporaine.</a:t>
            </a:r>
          </a:p>
          <a:p>
            <a:pPr marL="285750" marR="5080" indent="-2857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50535A"/>
                </a:solidFill>
                <a:latin typeface="Wes FY" panose="020B0505030201020104" pitchFamily="34" charset="0"/>
              </a:rPr>
              <a:t>Ouverte sur un magnifique jardin intérieur aux multiples essences et une piscine privée :                       342 logements au total.</a:t>
            </a:r>
          </a:p>
          <a:p>
            <a:pPr marL="285750" marR="5080" indent="-2857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50535A"/>
                </a:solidFill>
                <a:latin typeface="Wes FY" panose="020B0505030201020104" pitchFamily="34" charset="0"/>
              </a:rPr>
              <a:t>Architecte : Empreinte et Tangram Architectes.</a:t>
            </a:r>
          </a:p>
          <a:p>
            <a:pPr marL="285750" marR="5080" indent="-2857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50535A"/>
                </a:solidFill>
                <a:latin typeface="Wes FY" panose="020B0505030201020104" pitchFamily="34" charset="0"/>
              </a:rPr>
              <a:t>Emplacements de parking en sous-sol.</a:t>
            </a:r>
          </a:p>
          <a:p>
            <a:pPr marL="285750" marR="5080" indent="-2857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50535A"/>
                </a:solidFill>
                <a:latin typeface="Wes FY" panose="020B0505030201020104" pitchFamily="34" charset="0"/>
              </a:rPr>
              <a:t>Règlementation thermique 2012</a:t>
            </a:r>
          </a:p>
          <a:p>
            <a:pPr marL="285750" marR="508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50535A"/>
                </a:solidFill>
                <a:latin typeface="Wes FY" panose="020B0505030201020104" pitchFamily="34" charset="0"/>
              </a:rPr>
              <a:t>Date de livraison : 11/10/2018.</a:t>
            </a:r>
          </a:p>
          <a:p>
            <a:pPr marL="285750" marR="508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50535A"/>
                </a:solidFill>
                <a:latin typeface="Wes FY" panose="020B0505030201020104" pitchFamily="34" charset="0"/>
              </a:rPr>
              <a:t>Date d’extinction : 11/10/2033.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438C438-8B93-8296-FC81-3D6B5F943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223" y="5403035"/>
            <a:ext cx="4651223" cy="4187445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FFCA054-4F03-2A4B-0932-81B4603585EE}"/>
              </a:ext>
            </a:extLst>
          </p:cNvPr>
          <p:cNvSpPr/>
          <p:nvPr/>
        </p:nvSpPr>
        <p:spPr>
          <a:xfrm>
            <a:off x="3673785" y="6681414"/>
            <a:ext cx="275916" cy="30562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7" name="Image 26" descr="Une image contenant Graphique, Police, logo, symbole&#10;&#10;Description générée automatiquement">
            <a:extLst>
              <a:ext uri="{FF2B5EF4-FFF2-40B4-BE49-F238E27FC236}">
                <a16:creationId xmlns:a16="http://schemas.microsoft.com/office/drawing/2014/main" id="{C056A9F6-40F9-409B-1711-8EBD3F1993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44" y="6729563"/>
            <a:ext cx="308198" cy="17774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88561BC4-8372-FD60-C13A-BB1FE13B187A}"/>
              </a:ext>
            </a:extLst>
          </p:cNvPr>
          <p:cNvGrpSpPr/>
          <p:nvPr/>
        </p:nvGrpSpPr>
        <p:grpSpPr>
          <a:xfrm>
            <a:off x="3930808" y="6419538"/>
            <a:ext cx="458758" cy="310025"/>
            <a:chOff x="-6849247" y="4711681"/>
            <a:chExt cx="818577" cy="547646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FEBC8DA6-BBD5-7E86-F4B0-E9E33F54E000}"/>
                </a:ext>
              </a:extLst>
            </p:cNvPr>
            <p:cNvSpPr/>
            <p:nvPr/>
          </p:nvSpPr>
          <p:spPr>
            <a:xfrm>
              <a:off x="-6709941" y="4711681"/>
              <a:ext cx="539968" cy="547646"/>
            </a:xfrm>
            <a:prstGeom prst="ellipse">
              <a:avLst/>
            </a:prstGeom>
            <a:solidFill>
              <a:srgbClr val="007297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000" b="1" dirty="0">
                <a:solidFill>
                  <a:schemeClr val="bg1"/>
                </a:solidFill>
                <a:latin typeface="Wes FY" panose="020B0505030201020104" pitchFamily="34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3E1DC35-ACC9-0BF3-3186-D77C5D7BD451}"/>
                </a:ext>
              </a:extLst>
            </p:cNvPr>
            <p:cNvSpPr txBox="1"/>
            <p:nvPr/>
          </p:nvSpPr>
          <p:spPr>
            <a:xfrm>
              <a:off x="-6849247" y="4805396"/>
              <a:ext cx="818577" cy="320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2107</a:t>
              </a:r>
            </a:p>
          </p:txBody>
        </p:sp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6145680C-9990-96DA-8E82-FE3EC180E7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223" y="9612274"/>
            <a:ext cx="1131388" cy="67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2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56B3DD1-FE8D-30C5-DA8C-EDD24240E5CF}"/>
              </a:ext>
            </a:extLst>
          </p:cNvPr>
          <p:cNvSpPr>
            <a:spLocks/>
          </p:cNvSpPr>
          <p:nvPr/>
        </p:nvSpPr>
        <p:spPr>
          <a:xfrm>
            <a:off x="359837" y="359906"/>
            <a:ext cx="6840000" cy="997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A24AF7-6A90-0696-8DD5-E15CA1705612}"/>
              </a:ext>
            </a:extLst>
          </p:cNvPr>
          <p:cNvSpPr>
            <a:spLocks/>
          </p:cNvSpPr>
          <p:nvPr/>
        </p:nvSpPr>
        <p:spPr>
          <a:xfrm>
            <a:off x="359837" y="359906"/>
            <a:ext cx="6840000" cy="997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3338AF-93E2-CE96-0502-5D419C26FC6D}"/>
              </a:ext>
            </a:extLst>
          </p:cNvPr>
          <p:cNvSpPr/>
          <p:nvPr/>
        </p:nvSpPr>
        <p:spPr>
          <a:xfrm>
            <a:off x="429312" y="661633"/>
            <a:ext cx="871529" cy="108000"/>
          </a:xfrm>
          <a:prstGeom prst="rect">
            <a:avLst/>
          </a:prstGeom>
          <a:solidFill>
            <a:srgbClr val="00365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AB8D071-551F-65BC-9900-F79CB484879A}"/>
              </a:ext>
            </a:extLst>
          </p:cNvPr>
          <p:cNvSpPr txBox="1"/>
          <p:nvPr/>
        </p:nvSpPr>
        <p:spPr>
          <a:xfrm>
            <a:off x="368880" y="372607"/>
            <a:ext cx="449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50535A"/>
                </a:solidFill>
                <a:latin typeface="Wes FY" panose="020B0505030201020104" pitchFamily="34" charset="0"/>
              </a:rPr>
              <a:t>Accès</a:t>
            </a:r>
            <a:endParaRPr lang="fr-FR" sz="2400" dirty="0">
              <a:solidFill>
                <a:srgbClr val="50535A"/>
              </a:solidFill>
              <a:latin typeface="Wes FY" panose="020B05050302010201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DDB775F-7E1A-A4E9-415B-0C7F1AA61E3C}"/>
              </a:ext>
            </a:extLst>
          </p:cNvPr>
          <p:cNvSpPr txBox="1"/>
          <p:nvPr/>
        </p:nvSpPr>
        <p:spPr>
          <a:xfrm>
            <a:off x="368881" y="854529"/>
            <a:ext cx="6830956" cy="1700466"/>
          </a:xfrm>
          <a:prstGeom prst="rect">
            <a:avLst/>
          </a:prstGeom>
          <a:noFill/>
        </p:spPr>
        <p:txBody>
          <a:bodyPr wrap="square" numCol="1" spcCol="396000">
            <a:spAutoFit/>
          </a:bodyPr>
          <a:lstStyle/>
          <a:p>
            <a:pPr algn="l"/>
            <a:endParaRPr lang="fr-FR" sz="1000" b="0" i="0" u="none" strike="noStrike" baseline="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50535A"/>
                </a:solidFill>
                <a:latin typeface="Century Gothic" panose="020B0502020202020204" pitchFamily="34" charset="0"/>
              </a:rPr>
              <a:t>En voiture, </a:t>
            </a:r>
            <a:r>
              <a:rPr lang="fr-FR" sz="1200" dirty="0">
                <a:solidFill>
                  <a:srgbClr val="50535A"/>
                </a:solidFill>
                <a:latin typeface="Century Gothic"/>
              </a:rPr>
              <a:t>autoroute A57 vers l’A8 (Menton) et vers l’A50 (Toulon).</a:t>
            </a:r>
            <a:endParaRPr lang="fr-FR" sz="1200" dirty="0">
              <a:solidFill>
                <a:srgbClr val="50535A"/>
              </a:solidFill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200" b="0" i="0" u="none" strike="noStrike" baseline="0" dirty="0">
              <a:solidFill>
                <a:srgbClr val="50535A"/>
              </a:solidFill>
              <a:latin typeface="Century Gothic" panose="020B0502020202020204" pitchFamily="34" charset="0"/>
            </a:endParaRP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50535A"/>
                </a:solidFill>
                <a:latin typeface="Century Gothic" panose="020B0502020202020204" pitchFamily="34" charset="0"/>
              </a:rPr>
              <a:t>En bus, lignes de bus inter communes « </a:t>
            </a:r>
            <a:r>
              <a:rPr lang="fr-FR" sz="1200" dirty="0" err="1">
                <a:solidFill>
                  <a:srgbClr val="50535A"/>
                </a:solidFill>
                <a:latin typeface="Century Gothic" panose="020B0502020202020204" pitchFamily="34" charset="0"/>
              </a:rPr>
              <a:t>Varlib</a:t>
            </a:r>
            <a:r>
              <a:rPr lang="fr-FR" sz="1200" dirty="0">
                <a:solidFill>
                  <a:srgbClr val="50535A"/>
                </a:solidFill>
                <a:latin typeface="Century Gothic" panose="020B0502020202020204" pitchFamily="34" charset="0"/>
              </a:rPr>
              <a:t> » 7801, 7802, 7803, 8814, 8815, reliant le site au centre de Toulon, St Tropez, Le Lavandou et Hyères.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endParaRPr lang="fr-FR" sz="105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50535A"/>
                </a:solidFill>
                <a:latin typeface="Century Gothic" panose="020B0502020202020204" pitchFamily="34" charset="0"/>
              </a:rPr>
              <a:t>En train, gare SNCF d’Hyères : lignes TGV et TER nationales (Paris en 3h55).</a:t>
            </a:r>
          </a:p>
          <a:p>
            <a:pPr marL="0" lvl="2"/>
            <a:endParaRPr lang="fr-FR" sz="12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50535A"/>
                </a:solidFill>
                <a:latin typeface="Century Gothic" panose="020B0502020202020204" pitchFamily="34" charset="0"/>
              </a:rPr>
              <a:t>En avion, aéroport international de Toulon – Hyères à 10 km.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E58F9A-EF79-03E1-1AD3-17B7B97B5732}"/>
              </a:ext>
            </a:extLst>
          </p:cNvPr>
          <p:cNvSpPr>
            <a:spLocks/>
          </p:cNvSpPr>
          <p:nvPr/>
        </p:nvSpPr>
        <p:spPr>
          <a:xfrm>
            <a:off x="359837" y="4491903"/>
            <a:ext cx="6840000" cy="6199910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F08C21-8BBC-F17C-E70A-716690C4C4DF}"/>
              </a:ext>
            </a:extLst>
          </p:cNvPr>
          <p:cNvSpPr>
            <a:spLocks/>
          </p:cNvSpPr>
          <p:nvPr/>
        </p:nvSpPr>
        <p:spPr>
          <a:xfrm>
            <a:off x="639063" y="4778621"/>
            <a:ext cx="6281549" cy="5913192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28363D3-7930-8D83-1B38-F77479995B10}"/>
              </a:ext>
            </a:extLst>
          </p:cNvPr>
          <p:cNvSpPr/>
          <p:nvPr/>
        </p:nvSpPr>
        <p:spPr>
          <a:xfrm>
            <a:off x="2657764" y="4052568"/>
            <a:ext cx="1432720" cy="108000"/>
          </a:xfrm>
          <a:prstGeom prst="rect">
            <a:avLst/>
          </a:prstGeom>
          <a:solidFill>
            <a:srgbClr val="00365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D069C52C-55C6-30FB-DF76-B6A8F20D9031}"/>
              </a:ext>
            </a:extLst>
          </p:cNvPr>
          <p:cNvSpPr txBox="1"/>
          <p:nvPr/>
        </p:nvSpPr>
        <p:spPr>
          <a:xfrm>
            <a:off x="533980" y="3821735"/>
            <a:ext cx="449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50535A"/>
                </a:solidFill>
                <a:latin typeface="Wes FY" panose="020B0505030201020104" pitchFamily="34" charset="0"/>
              </a:rPr>
              <a:t>Environnement immédiat</a:t>
            </a:r>
            <a:endParaRPr lang="fr-FR" sz="2400" dirty="0">
              <a:solidFill>
                <a:srgbClr val="50535A"/>
              </a:solidFill>
              <a:latin typeface="Wes FY" panose="020B05050302010201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5434AD-4613-C441-B1C3-5AF01F5C6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708" y="5780061"/>
            <a:ext cx="6222258" cy="3456810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92C30066-2CDC-A7E7-B26D-46F2963EFAA7}"/>
              </a:ext>
            </a:extLst>
          </p:cNvPr>
          <p:cNvGrpSpPr/>
          <p:nvPr/>
        </p:nvGrpSpPr>
        <p:grpSpPr>
          <a:xfrm>
            <a:off x="3013565" y="7443783"/>
            <a:ext cx="405910" cy="374416"/>
            <a:chOff x="545777" y="7553175"/>
            <a:chExt cx="418313" cy="383856"/>
          </a:xfrm>
        </p:grpSpPr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7D9B7F24-C032-1A35-1F4E-FFAED2CDC21C}"/>
                </a:ext>
              </a:extLst>
            </p:cNvPr>
            <p:cNvSpPr/>
            <p:nvPr/>
          </p:nvSpPr>
          <p:spPr>
            <a:xfrm>
              <a:off x="563005" y="7553175"/>
              <a:ext cx="383856" cy="383856"/>
            </a:xfrm>
            <a:prstGeom prst="ellipse">
              <a:avLst/>
            </a:prstGeom>
            <a:solidFill>
              <a:srgbClr val="007297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000" b="1" dirty="0">
                <a:solidFill>
                  <a:schemeClr val="bg1"/>
                </a:solidFill>
                <a:latin typeface="Wes FY" panose="020B0505030201020104" pitchFamily="34" charset="0"/>
              </a:endParaRPr>
            </a:p>
          </p:txBody>
        </p:sp>
        <p:pic>
          <p:nvPicPr>
            <p:cNvPr id="34" name="Image 33" descr="Une image contenant Graphique, Police, logo, symbole&#10;&#10;Description générée automatiquement">
              <a:extLst>
                <a:ext uri="{FF2B5EF4-FFF2-40B4-BE49-F238E27FC236}">
                  <a16:creationId xmlns:a16="http://schemas.microsoft.com/office/drawing/2014/main" id="{5AF11508-AC81-BD43-AB5E-06A4CB773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777" y="7624479"/>
              <a:ext cx="418313" cy="2412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8450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Ellipse 119">
            <a:extLst>
              <a:ext uri="{FF2B5EF4-FFF2-40B4-BE49-F238E27FC236}">
                <a16:creationId xmlns:a16="http://schemas.microsoft.com/office/drawing/2014/main" id="{3B46E4F7-6CDC-03DE-C1D8-69B67307402C}"/>
              </a:ext>
            </a:extLst>
          </p:cNvPr>
          <p:cNvSpPr/>
          <p:nvPr/>
        </p:nvSpPr>
        <p:spPr>
          <a:xfrm>
            <a:off x="0" y="8496206"/>
            <a:ext cx="2895369" cy="2895369"/>
          </a:xfrm>
          <a:prstGeom prst="ellipse">
            <a:avLst/>
          </a:prstGeom>
          <a:solidFill>
            <a:srgbClr val="56B6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427B658-94F5-5BEB-2D6E-FADCF73782A9}"/>
              </a:ext>
            </a:extLst>
          </p:cNvPr>
          <p:cNvSpPr>
            <a:spLocks/>
          </p:cNvSpPr>
          <p:nvPr/>
        </p:nvSpPr>
        <p:spPr>
          <a:xfrm>
            <a:off x="359837" y="359906"/>
            <a:ext cx="6840000" cy="997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BD726A-AFB2-F6D6-D0C2-2A38C1469034}"/>
              </a:ext>
            </a:extLst>
          </p:cNvPr>
          <p:cNvSpPr/>
          <p:nvPr/>
        </p:nvSpPr>
        <p:spPr>
          <a:xfrm>
            <a:off x="1764506" y="633942"/>
            <a:ext cx="1432720" cy="108000"/>
          </a:xfrm>
          <a:prstGeom prst="rect">
            <a:avLst/>
          </a:prstGeom>
          <a:solidFill>
            <a:srgbClr val="00365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06CD2B6-6BBD-4D6C-30BB-704C91588868}"/>
              </a:ext>
            </a:extLst>
          </p:cNvPr>
          <p:cNvSpPr txBox="1"/>
          <p:nvPr/>
        </p:nvSpPr>
        <p:spPr>
          <a:xfrm>
            <a:off x="359837" y="359906"/>
            <a:ext cx="449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50535A"/>
                </a:solidFill>
                <a:latin typeface="Wes FY" panose="020B0505030201020104" pitchFamily="34" charset="0"/>
              </a:rPr>
              <a:t>Eléments financiers</a:t>
            </a:r>
            <a:endParaRPr lang="fr-FR" sz="2400" dirty="0">
              <a:solidFill>
                <a:srgbClr val="50535A"/>
              </a:solidFill>
              <a:latin typeface="Wes FY" panose="020B05050302010201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BF3C28-96F2-8924-1CEE-80B4D40F2638}"/>
              </a:ext>
            </a:extLst>
          </p:cNvPr>
          <p:cNvSpPr/>
          <p:nvPr/>
        </p:nvSpPr>
        <p:spPr>
          <a:xfrm>
            <a:off x="359834" y="962986"/>
            <a:ext cx="4596319" cy="664205"/>
          </a:xfrm>
          <a:prstGeom prst="rect">
            <a:avLst/>
          </a:prstGeom>
          <a:solidFill>
            <a:srgbClr val="0036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51CE698-C52A-F6D9-A1BD-CACC6646BA55}"/>
              </a:ext>
            </a:extLst>
          </p:cNvPr>
          <p:cNvSpPr/>
          <p:nvPr/>
        </p:nvSpPr>
        <p:spPr>
          <a:xfrm>
            <a:off x="359837" y="962985"/>
            <a:ext cx="4596319" cy="2238659"/>
          </a:xfrm>
          <a:prstGeom prst="rect">
            <a:avLst/>
          </a:prstGeom>
          <a:noFill/>
          <a:ln w="3175">
            <a:solidFill>
              <a:srgbClr val="5053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AC42364-615F-77B4-C860-7D48B14F0879}"/>
              </a:ext>
            </a:extLst>
          </p:cNvPr>
          <p:cNvSpPr txBox="1"/>
          <p:nvPr/>
        </p:nvSpPr>
        <p:spPr>
          <a:xfrm>
            <a:off x="558416" y="1095033"/>
            <a:ext cx="1809750" cy="246221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algn="l"/>
            <a:r>
              <a:rPr lang="fr-FR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Durée d’usufruit initiale</a:t>
            </a:r>
            <a:endParaRPr lang="fr-FR" sz="1000" i="0" u="none" strike="noStrike" baseline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490852C-6D2F-7711-9BE9-6349EDDFB2A1}"/>
              </a:ext>
            </a:extLst>
          </p:cNvPr>
          <p:cNvSpPr txBox="1"/>
          <p:nvPr/>
        </p:nvSpPr>
        <p:spPr>
          <a:xfrm>
            <a:off x="3306096" y="1124906"/>
            <a:ext cx="1532373" cy="246221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15 ans</a:t>
            </a:r>
            <a:endParaRPr lang="fr-FR" sz="1000" i="0" u="none" strike="noStrike" baseline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49313D-FD04-90B4-F975-A85C9EAD02F2}"/>
              </a:ext>
            </a:extLst>
          </p:cNvPr>
          <p:cNvSpPr txBox="1"/>
          <p:nvPr/>
        </p:nvSpPr>
        <p:spPr>
          <a:xfrm>
            <a:off x="558413" y="1703722"/>
            <a:ext cx="23363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000" i="0" u="none" strike="noStrike" baseline="0" dirty="0">
                <a:solidFill>
                  <a:srgbClr val="50535A"/>
                </a:solidFill>
                <a:latin typeface="Century Gothic" panose="020B0502020202020204" pitchFamily="34" charset="0"/>
              </a:rPr>
              <a:t>Référence prix pleine propriété *</a:t>
            </a:r>
          </a:p>
          <a:p>
            <a:pPr algn="l"/>
            <a:r>
              <a:rPr lang="fr-FR" sz="1000" i="0" u="none" strike="noStrike" baseline="0" dirty="0">
                <a:solidFill>
                  <a:srgbClr val="50535A"/>
                </a:solidFill>
                <a:latin typeface="Century Gothic" panose="020B0502020202020204" pitchFamily="34" charset="0"/>
              </a:rPr>
              <a:t>Prix €/m</a:t>
            </a:r>
            <a:r>
              <a:rPr lang="fr-FR" sz="1000" i="0" u="none" strike="noStrike" baseline="30000" dirty="0">
                <a:solidFill>
                  <a:srgbClr val="50535A"/>
                </a:solidFill>
                <a:latin typeface="Century Gothic" panose="020B0502020202020204" pitchFamily="34" charset="0"/>
              </a:rPr>
              <a:t>2</a:t>
            </a:r>
            <a:r>
              <a:rPr lang="fr-FR" sz="1000" i="0" u="none" strike="noStrike" baseline="0" dirty="0">
                <a:solidFill>
                  <a:srgbClr val="50535A"/>
                </a:solidFill>
                <a:latin typeface="Century Gothic" panose="020B0502020202020204" pitchFamily="34" charset="0"/>
              </a:rPr>
              <a:t> </a:t>
            </a:r>
            <a:r>
              <a:rPr lang="fr-FR" sz="1000" i="0" u="none" strike="noStrike" baseline="0">
                <a:solidFill>
                  <a:srgbClr val="50535A"/>
                </a:solidFill>
                <a:latin typeface="Century Gothic" panose="020B0502020202020204" pitchFamily="34" charset="0"/>
              </a:rPr>
              <a:t>parking compris</a:t>
            </a:r>
            <a:endParaRPr lang="fr-FR" sz="1000" i="0" u="none" strike="noStrike" baseline="0" dirty="0">
              <a:solidFill>
                <a:srgbClr val="50535A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7CCFA8AE-69D4-97F5-F23F-98BB753D2B0C}"/>
              </a:ext>
            </a:extLst>
          </p:cNvPr>
          <p:cNvSpPr txBox="1"/>
          <p:nvPr/>
        </p:nvSpPr>
        <p:spPr>
          <a:xfrm>
            <a:off x="3640880" y="1780667"/>
            <a:ext cx="86280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00" dirty="0">
                <a:solidFill>
                  <a:srgbClr val="50535A"/>
                </a:solidFill>
                <a:latin typeface="Century Gothic" panose="020B0502020202020204" pitchFamily="34" charset="0"/>
              </a:rPr>
              <a:t>4 461 </a:t>
            </a:r>
            <a:r>
              <a:rPr lang="fr-FR" sz="1000" i="0" u="none" strike="noStrike" baseline="0" dirty="0">
                <a:solidFill>
                  <a:srgbClr val="50535A"/>
                </a:solidFill>
                <a:latin typeface="Century Gothic" panose="020B0502020202020204" pitchFamily="34" charset="0"/>
              </a:rPr>
              <a:t>€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C6D51592-AE93-06E7-CD76-87C040371B8A}"/>
              </a:ext>
            </a:extLst>
          </p:cNvPr>
          <p:cNvSpPr txBox="1"/>
          <p:nvPr/>
        </p:nvSpPr>
        <p:spPr>
          <a:xfrm>
            <a:off x="3640880" y="2272790"/>
            <a:ext cx="86280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00" dirty="0">
                <a:solidFill>
                  <a:srgbClr val="50535A"/>
                </a:solidFill>
                <a:latin typeface="Century Gothic" panose="020B0502020202020204" pitchFamily="34" charset="0"/>
              </a:rPr>
              <a:t>78,21 </a:t>
            </a:r>
            <a:r>
              <a:rPr lang="fr-FR" sz="1000" i="0" u="none" strike="noStrike" baseline="0" dirty="0">
                <a:solidFill>
                  <a:srgbClr val="50535A"/>
                </a:solidFill>
                <a:latin typeface="Century Gothic" panose="020B0502020202020204" pitchFamily="34" charset="0"/>
              </a:rPr>
              <a:t>%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D16BA86B-6508-D2CD-B28A-266BC8399EC8}"/>
              </a:ext>
            </a:extLst>
          </p:cNvPr>
          <p:cNvSpPr txBox="1"/>
          <p:nvPr/>
        </p:nvSpPr>
        <p:spPr>
          <a:xfrm>
            <a:off x="3593784" y="2764914"/>
            <a:ext cx="86280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00" dirty="0">
                <a:solidFill>
                  <a:srgbClr val="50535A"/>
                </a:solidFill>
                <a:latin typeface="Century Gothic" panose="020B0502020202020204" pitchFamily="34" charset="0"/>
              </a:rPr>
              <a:t>3 489 </a:t>
            </a:r>
            <a:r>
              <a:rPr lang="fr-FR" sz="1000" i="0" u="none" strike="noStrike" baseline="0" dirty="0">
                <a:solidFill>
                  <a:srgbClr val="50535A"/>
                </a:solidFill>
                <a:latin typeface="Century Gothic" panose="020B0502020202020204" pitchFamily="34" charset="0"/>
              </a:rPr>
              <a:t>€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4A644390-E59B-7255-C53C-D8ADFD9428DC}"/>
              </a:ext>
            </a:extLst>
          </p:cNvPr>
          <p:cNvSpPr txBox="1"/>
          <p:nvPr/>
        </p:nvSpPr>
        <p:spPr>
          <a:xfrm>
            <a:off x="560788" y="2272790"/>
            <a:ext cx="214519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000" i="0" u="none" strike="noStrike" baseline="0" dirty="0">
                <a:solidFill>
                  <a:srgbClr val="50535A"/>
                </a:solidFill>
                <a:latin typeface="Century Gothic" panose="020B0502020202020204" pitchFamily="34" charset="0"/>
              </a:rPr>
              <a:t>Taux de nue-propriété *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C97E74CF-A5D8-661A-F2B9-E1A5CF4AF783}"/>
              </a:ext>
            </a:extLst>
          </p:cNvPr>
          <p:cNvSpPr txBox="1"/>
          <p:nvPr/>
        </p:nvSpPr>
        <p:spPr>
          <a:xfrm>
            <a:off x="558411" y="2687968"/>
            <a:ext cx="21451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 i="0" u="none" strike="noStrike" baseline="0" dirty="0">
                <a:solidFill>
                  <a:srgbClr val="50535A"/>
                </a:solidFill>
                <a:latin typeface="Century Gothic" panose="020B0502020202020204" pitchFamily="34" charset="0"/>
              </a:rPr>
              <a:t>Valeur de la nue-propriété</a:t>
            </a:r>
            <a:br>
              <a:rPr lang="fr-FR" sz="1000" i="0" u="none" strike="noStrike" baseline="0" dirty="0">
                <a:solidFill>
                  <a:srgbClr val="50535A"/>
                </a:solidFill>
                <a:latin typeface="Century Gothic" panose="020B0502020202020204" pitchFamily="34" charset="0"/>
              </a:rPr>
            </a:br>
            <a:r>
              <a:rPr lang="fr-FR" sz="1000" i="0" u="none" strike="noStrike" baseline="0" dirty="0">
                <a:solidFill>
                  <a:srgbClr val="50535A"/>
                </a:solidFill>
                <a:latin typeface="Century Gothic" panose="020B0502020202020204" pitchFamily="34" charset="0"/>
              </a:rPr>
              <a:t>(4 </a:t>
            </a:r>
            <a:r>
              <a:rPr lang="fr-FR" sz="1000" dirty="0">
                <a:solidFill>
                  <a:srgbClr val="50535A"/>
                </a:solidFill>
                <a:latin typeface="Century Gothic" panose="020B0502020202020204" pitchFamily="34" charset="0"/>
              </a:rPr>
              <a:t>461</a:t>
            </a:r>
            <a:r>
              <a:rPr lang="fr-FR" sz="1000" i="0" u="none" strike="noStrike" baseline="0" dirty="0">
                <a:solidFill>
                  <a:srgbClr val="50535A"/>
                </a:solidFill>
                <a:latin typeface="Century Gothic" panose="020B0502020202020204" pitchFamily="34" charset="0"/>
              </a:rPr>
              <a:t> € x </a:t>
            </a:r>
            <a:r>
              <a:rPr lang="fr-FR" sz="1000" dirty="0">
                <a:solidFill>
                  <a:srgbClr val="50535A"/>
                </a:solidFill>
                <a:latin typeface="Century Gothic" panose="020B0502020202020204" pitchFamily="34" charset="0"/>
              </a:rPr>
              <a:t>78,21</a:t>
            </a:r>
            <a:r>
              <a:rPr lang="fr-FR" sz="1000" i="0" u="none" strike="noStrike" baseline="0" dirty="0">
                <a:solidFill>
                  <a:srgbClr val="50535A"/>
                </a:solidFill>
                <a:latin typeface="Century Gothic" panose="020B0502020202020204" pitchFamily="34" charset="0"/>
              </a:rPr>
              <a:t> %)</a:t>
            </a:r>
          </a:p>
        </p:txBody>
      </p: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F13B853E-CBA5-9C35-76C5-BEC1A5DA7E47}"/>
              </a:ext>
            </a:extLst>
          </p:cNvPr>
          <p:cNvCxnSpPr>
            <a:cxnSpLocks/>
          </p:cNvCxnSpPr>
          <p:nvPr/>
        </p:nvCxnSpPr>
        <p:spPr>
          <a:xfrm flipH="1">
            <a:off x="578353" y="2603490"/>
            <a:ext cx="2359625" cy="0"/>
          </a:xfrm>
          <a:prstGeom prst="line">
            <a:avLst/>
          </a:prstGeom>
          <a:ln w="3175">
            <a:solidFill>
              <a:srgbClr val="505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D20FCDCD-E7EE-41C8-F588-F1F371B1AE79}"/>
              </a:ext>
            </a:extLst>
          </p:cNvPr>
          <p:cNvCxnSpPr>
            <a:cxnSpLocks/>
          </p:cNvCxnSpPr>
          <p:nvPr/>
        </p:nvCxnSpPr>
        <p:spPr>
          <a:xfrm flipH="1">
            <a:off x="3435579" y="2603490"/>
            <a:ext cx="1273408" cy="0"/>
          </a:xfrm>
          <a:prstGeom prst="line">
            <a:avLst/>
          </a:prstGeom>
          <a:ln w="3175">
            <a:solidFill>
              <a:srgbClr val="505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5" name="Groupe 94">
            <a:extLst>
              <a:ext uri="{FF2B5EF4-FFF2-40B4-BE49-F238E27FC236}">
                <a16:creationId xmlns:a16="http://schemas.microsoft.com/office/drawing/2014/main" id="{3F109FC6-A4C2-2AD9-AE98-BE70E7E516E7}"/>
              </a:ext>
            </a:extLst>
          </p:cNvPr>
          <p:cNvGrpSpPr/>
          <p:nvPr/>
        </p:nvGrpSpPr>
        <p:grpSpPr>
          <a:xfrm>
            <a:off x="3188416" y="1121978"/>
            <a:ext cx="0" cy="1920672"/>
            <a:chOff x="2768260" y="2053404"/>
            <a:chExt cx="0" cy="1920672"/>
          </a:xfrm>
        </p:grpSpPr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DC15C24A-D5E0-8F95-46AB-9497469939F4}"/>
                </a:ext>
              </a:extLst>
            </p:cNvPr>
            <p:cNvCxnSpPr>
              <a:cxnSpLocks/>
            </p:cNvCxnSpPr>
            <p:nvPr/>
          </p:nvCxnSpPr>
          <p:spPr>
            <a:xfrm>
              <a:off x="2768260" y="2053404"/>
              <a:ext cx="0" cy="505213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droit 91">
              <a:extLst>
                <a:ext uri="{FF2B5EF4-FFF2-40B4-BE49-F238E27FC236}">
                  <a16:creationId xmlns:a16="http://schemas.microsoft.com/office/drawing/2014/main" id="{877867A8-3CF3-8EC1-EF6A-3872C95FBFDB}"/>
                </a:ext>
              </a:extLst>
            </p:cNvPr>
            <p:cNvCxnSpPr>
              <a:cxnSpLocks/>
            </p:cNvCxnSpPr>
            <p:nvPr/>
          </p:nvCxnSpPr>
          <p:spPr>
            <a:xfrm>
              <a:off x="2768260" y="2558617"/>
              <a:ext cx="0" cy="1415459"/>
            </a:xfrm>
            <a:prstGeom prst="line">
              <a:avLst/>
            </a:prstGeom>
            <a:ln w="3175">
              <a:solidFill>
                <a:srgbClr val="50535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ZoneTexte 136">
            <a:extLst>
              <a:ext uri="{FF2B5EF4-FFF2-40B4-BE49-F238E27FC236}">
                <a16:creationId xmlns:a16="http://schemas.microsoft.com/office/drawing/2014/main" id="{FEE883F7-2738-1E72-6A3B-6336F639A339}"/>
              </a:ext>
            </a:extLst>
          </p:cNvPr>
          <p:cNvSpPr txBox="1"/>
          <p:nvPr/>
        </p:nvSpPr>
        <p:spPr>
          <a:xfrm>
            <a:off x="558411" y="3444884"/>
            <a:ext cx="1809750" cy="400110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algn="l"/>
            <a:r>
              <a:rPr lang="fr-FR" sz="1000" b="1" i="0" u="none" strike="noStrike" baseline="0" dirty="0">
                <a:solidFill>
                  <a:schemeClr val="bg1"/>
                </a:solidFill>
                <a:latin typeface="Century Gothic" panose="020B0502020202020204" pitchFamily="34" charset="0"/>
              </a:rPr>
              <a:t>Valeur locative</a:t>
            </a:r>
          </a:p>
          <a:p>
            <a:pPr algn="l"/>
            <a:r>
              <a:rPr lang="fr-FR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(m</a:t>
            </a:r>
            <a:r>
              <a:rPr lang="fr-FR" sz="1000" b="1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r>
              <a:rPr lang="fr-FR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/mois)</a:t>
            </a:r>
            <a:endParaRPr lang="fr-FR" sz="1000" b="1" i="0" u="none" strike="noStrike" baseline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40" name="Connecteur droit 139">
            <a:extLst>
              <a:ext uri="{FF2B5EF4-FFF2-40B4-BE49-F238E27FC236}">
                <a16:creationId xmlns:a16="http://schemas.microsoft.com/office/drawing/2014/main" id="{E91123C5-5E75-0E1D-B1D2-25FB87F8C969}"/>
              </a:ext>
            </a:extLst>
          </p:cNvPr>
          <p:cNvCxnSpPr>
            <a:cxnSpLocks/>
          </p:cNvCxnSpPr>
          <p:nvPr/>
        </p:nvCxnSpPr>
        <p:spPr>
          <a:xfrm>
            <a:off x="3205924" y="3290199"/>
            <a:ext cx="0" cy="736795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A84F020-5D2D-B738-6D87-C6FB8646827F}"/>
              </a:ext>
            </a:extLst>
          </p:cNvPr>
          <p:cNvCxnSpPr>
            <a:cxnSpLocks/>
          </p:cNvCxnSpPr>
          <p:nvPr/>
        </p:nvCxnSpPr>
        <p:spPr>
          <a:xfrm flipH="1">
            <a:off x="578353" y="2188311"/>
            <a:ext cx="2359625" cy="0"/>
          </a:xfrm>
          <a:prstGeom prst="line">
            <a:avLst/>
          </a:prstGeom>
          <a:ln w="3175">
            <a:solidFill>
              <a:srgbClr val="505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76C90A55-51A5-7634-910E-5A967BF2F1B7}"/>
              </a:ext>
            </a:extLst>
          </p:cNvPr>
          <p:cNvCxnSpPr>
            <a:cxnSpLocks/>
          </p:cNvCxnSpPr>
          <p:nvPr/>
        </p:nvCxnSpPr>
        <p:spPr>
          <a:xfrm flipH="1">
            <a:off x="3435579" y="2188311"/>
            <a:ext cx="1273408" cy="0"/>
          </a:xfrm>
          <a:prstGeom prst="line">
            <a:avLst/>
          </a:prstGeom>
          <a:ln w="3175">
            <a:solidFill>
              <a:srgbClr val="505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ZoneTexte 92">
            <a:extLst>
              <a:ext uri="{FF2B5EF4-FFF2-40B4-BE49-F238E27FC236}">
                <a16:creationId xmlns:a16="http://schemas.microsoft.com/office/drawing/2014/main" id="{1A8A70EB-EE0A-BA78-2B04-682FF476EC34}"/>
              </a:ext>
            </a:extLst>
          </p:cNvPr>
          <p:cNvSpPr txBox="1"/>
          <p:nvPr/>
        </p:nvSpPr>
        <p:spPr>
          <a:xfrm>
            <a:off x="271427" y="3351114"/>
            <a:ext cx="23363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800" i="0" u="none" strike="noStrike" baseline="0" dirty="0">
                <a:solidFill>
                  <a:srgbClr val="50535A"/>
                </a:solidFill>
                <a:latin typeface="Century Gothic" panose="020B0502020202020204" pitchFamily="34" charset="0"/>
              </a:rPr>
              <a:t>* Valeur au 4</a:t>
            </a:r>
            <a:r>
              <a:rPr lang="fr-FR" sz="800" i="0" u="none" strike="noStrike" baseline="30000" dirty="0">
                <a:solidFill>
                  <a:srgbClr val="50535A"/>
                </a:solidFill>
                <a:latin typeface="Century Gothic" panose="020B0502020202020204" pitchFamily="34" charset="0"/>
              </a:rPr>
              <a:t>ème</a:t>
            </a:r>
            <a:r>
              <a:rPr lang="fr-FR" sz="800" i="0" u="none" strike="noStrike" baseline="0" dirty="0">
                <a:solidFill>
                  <a:srgbClr val="50535A"/>
                </a:solidFill>
                <a:latin typeface="Century Gothic" panose="020B0502020202020204" pitchFamily="34" charset="0"/>
              </a:rPr>
              <a:t> trimestre 202</a:t>
            </a:r>
            <a:r>
              <a:rPr lang="fr-FR" sz="800" dirty="0">
                <a:solidFill>
                  <a:srgbClr val="50535A"/>
                </a:solidFill>
                <a:latin typeface="Century Gothic" panose="020B0502020202020204" pitchFamily="34" charset="0"/>
              </a:rPr>
              <a:t>5</a:t>
            </a:r>
            <a:endParaRPr lang="fr-FR" sz="800" i="0" u="none" strike="noStrike" baseline="0" dirty="0">
              <a:solidFill>
                <a:srgbClr val="50535A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EBD371-169A-1208-092A-14900F45729E}"/>
              </a:ext>
            </a:extLst>
          </p:cNvPr>
          <p:cNvSpPr>
            <a:spLocks/>
          </p:cNvSpPr>
          <p:nvPr/>
        </p:nvSpPr>
        <p:spPr>
          <a:xfrm>
            <a:off x="5275012" y="6269719"/>
            <a:ext cx="2273010" cy="4425542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DFD1470-2C9C-AFCF-4517-AAE70367EEDA}"/>
              </a:ext>
            </a:extLst>
          </p:cNvPr>
          <p:cNvSpPr txBox="1"/>
          <p:nvPr/>
        </p:nvSpPr>
        <p:spPr>
          <a:xfrm>
            <a:off x="5371885" y="6669896"/>
            <a:ext cx="2079265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50535A"/>
                </a:solidFill>
                <a:latin typeface="Wes FY" panose="020B0505030201020104" pitchFamily="34" charset="0"/>
              </a:rPr>
              <a:t>+ de liberté</a:t>
            </a:r>
          </a:p>
          <a:p>
            <a:r>
              <a:rPr lang="fr-FR" sz="1000" dirty="0">
                <a:solidFill>
                  <a:srgbClr val="50535A"/>
                </a:solidFill>
                <a:latin typeface="Wes FY" panose="020B0505030201020104" pitchFamily="34" charset="0"/>
              </a:rPr>
              <a:t>Des outils et des services pour vous aider à arbitrer à tout moment</a:t>
            </a:r>
          </a:p>
          <a:p>
            <a:endParaRPr lang="fr-FR" sz="1100" dirty="0">
              <a:solidFill>
                <a:srgbClr val="50535A"/>
              </a:solidFill>
              <a:latin typeface="Wes FY" panose="020B0505030201020104" pitchFamily="34" charset="0"/>
            </a:endParaRPr>
          </a:p>
          <a:p>
            <a:endParaRPr lang="fr-FR" sz="1100" dirty="0">
              <a:solidFill>
                <a:srgbClr val="50535A"/>
              </a:solidFill>
              <a:latin typeface="Wes FY" panose="020B0505030201020104" pitchFamily="34" charset="0"/>
            </a:endParaRPr>
          </a:p>
          <a:p>
            <a:endParaRPr lang="fr-FR" sz="1100" dirty="0">
              <a:solidFill>
                <a:srgbClr val="50535A"/>
              </a:solidFill>
              <a:latin typeface="Wes FY" panose="020B0505030201020104" pitchFamily="34" charset="0"/>
            </a:endParaRPr>
          </a:p>
          <a:p>
            <a:r>
              <a:rPr lang="fr-FR" sz="1400" b="1" dirty="0">
                <a:solidFill>
                  <a:srgbClr val="50535A"/>
                </a:solidFill>
                <a:latin typeface="Wes FY" panose="020B0505030201020104" pitchFamily="34" charset="0"/>
              </a:rPr>
              <a:t>+ de sécurité</a:t>
            </a:r>
          </a:p>
          <a:p>
            <a:r>
              <a:rPr lang="fr-FR" sz="1000" dirty="0">
                <a:solidFill>
                  <a:srgbClr val="50535A"/>
                </a:solidFill>
                <a:latin typeface="Wes FY" panose="020B0505030201020104" pitchFamily="34" charset="0"/>
              </a:rPr>
              <a:t>Un suivi sur l’entretien de votre investissement par le bailleur</a:t>
            </a:r>
          </a:p>
          <a:p>
            <a:endParaRPr lang="fr-FR" sz="1100" dirty="0">
              <a:solidFill>
                <a:srgbClr val="50535A"/>
              </a:solidFill>
              <a:latin typeface="Wes FY" panose="020B0505030201020104" pitchFamily="34" charset="0"/>
            </a:endParaRPr>
          </a:p>
          <a:p>
            <a:endParaRPr lang="fr-FR" sz="1100" dirty="0">
              <a:solidFill>
                <a:srgbClr val="50535A"/>
              </a:solidFill>
              <a:latin typeface="Wes FY" panose="020B0505030201020104" pitchFamily="34" charset="0"/>
            </a:endParaRPr>
          </a:p>
          <a:p>
            <a:endParaRPr lang="fr-FR" sz="1100" dirty="0">
              <a:solidFill>
                <a:srgbClr val="50535A"/>
              </a:solidFill>
              <a:latin typeface="Wes FY" panose="020B0505030201020104" pitchFamily="34" charset="0"/>
            </a:endParaRPr>
          </a:p>
          <a:p>
            <a:r>
              <a:rPr lang="fr-FR" sz="1400" b="1" dirty="0">
                <a:solidFill>
                  <a:srgbClr val="50535A"/>
                </a:solidFill>
                <a:latin typeface="Wes FY" panose="020B0505030201020104" pitchFamily="34" charset="0"/>
              </a:rPr>
              <a:t>+ de simplicité</a:t>
            </a:r>
          </a:p>
          <a:p>
            <a:r>
              <a:rPr lang="fr-FR" sz="1000" dirty="0">
                <a:solidFill>
                  <a:srgbClr val="50535A"/>
                </a:solidFill>
                <a:latin typeface="Wes FY" panose="020B0505030201020104" pitchFamily="34" charset="0"/>
              </a:rPr>
              <a:t>Une solution d’accompagnement clé en main, de l’acquisition jusqu’au dénouement</a:t>
            </a:r>
          </a:p>
          <a:p>
            <a:endParaRPr lang="fr-FR" sz="1100" dirty="0">
              <a:solidFill>
                <a:srgbClr val="50535A"/>
              </a:solidFill>
              <a:latin typeface="Wes FY" panose="020B0505030201020104" pitchFamily="34" charset="0"/>
            </a:endParaRPr>
          </a:p>
          <a:p>
            <a:endParaRPr lang="fr-FR" sz="1100" dirty="0">
              <a:solidFill>
                <a:srgbClr val="50535A"/>
              </a:solidFill>
              <a:latin typeface="Wes FY" panose="020B0505030201020104" pitchFamily="34" charset="0"/>
            </a:endParaRPr>
          </a:p>
          <a:p>
            <a:endParaRPr lang="fr-FR" sz="1100" dirty="0">
              <a:solidFill>
                <a:srgbClr val="50535A"/>
              </a:solidFill>
              <a:latin typeface="Wes FY" panose="020B0505030201020104" pitchFamily="34" charset="0"/>
            </a:endParaRPr>
          </a:p>
          <a:p>
            <a:r>
              <a:rPr lang="fr-FR" sz="1400" b="1" dirty="0">
                <a:solidFill>
                  <a:srgbClr val="50535A"/>
                </a:solidFill>
                <a:latin typeface="Wes FY" panose="020B0505030201020104" pitchFamily="34" charset="0"/>
              </a:rPr>
              <a:t>+ de confort</a:t>
            </a:r>
          </a:p>
          <a:p>
            <a:r>
              <a:rPr lang="fr-FR" sz="1000" dirty="0">
                <a:solidFill>
                  <a:srgbClr val="50535A"/>
                </a:solidFill>
                <a:latin typeface="Wes FY" panose="020B0505030201020104" pitchFamily="34" charset="0"/>
              </a:rPr>
              <a:t>Une assistance personnalisée dans le temps, par un expert dédié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7202D95-B1AF-5A45-6078-13D2EA2A1EEF}"/>
              </a:ext>
            </a:extLst>
          </p:cNvPr>
          <p:cNvGrpSpPr/>
          <p:nvPr/>
        </p:nvGrpSpPr>
        <p:grpSpPr>
          <a:xfrm>
            <a:off x="5452679" y="6425294"/>
            <a:ext cx="353652" cy="240370"/>
            <a:chOff x="3095439" y="2081973"/>
            <a:chExt cx="794451" cy="539972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931BF913-1AFD-B58A-7426-489B833D9C23}"/>
                </a:ext>
              </a:extLst>
            </p:cNvPr>
            <p:cNvSpPr/>
            <p:nvPr/>
          </p:nvSpPr>
          <p:spPr>
            <a:xfrm>
              <a:off x="3296565" y="2304287"/>
              <a:ext cx="175937" cy="77129"/>
            </a:xfrm>
            <a:custGeom>
              <a:avLst/>
              <a:gdLst>
                <a:gd name="connsiteX0" fmla="*/ 173439 w 175937"/>
                <a:gd name="connsiteY0" fmla="*/ 37958 h 77129"/>
                <a:gd name="connsiteX1" fmla="*/ 173439 w 175937"/>
                <a:gd name="connsiteY1" fmla="*/ 27766 h 77129"/>
                <a:gd name="connsiteX2" fmla="*/ 161818 w 175937"/>
                <a:gd name="connsiteY2" fmla="*/ 19384 h 77129"/>
                <a:gd name="connsiteX3" fmla="*/ 149912 w 175937"/>
                <a:gd name="connsiteY3" fmla="*/ 7763 h 77129"/>
                <a:gd name="connsiteX4" fmla="*/ 146388 w 175937"/>
                <a:gd name="connsiteY4" fmla="*/ 3191 h 77129"/>
                <a:gd name="connsiteX5" fmla="*/ 138387 w 175937"/>
                <a:gd name="connsiteY5" fmla="*/ -47 h 77129"/>
                <a:gd name="connsiteX6" fmla="*/ 135529 w 175937"/>
                <a:gd name="connsiteY6" fmla="*/ -47 h 77129"/>
                <a:gd name="connsiteX7" fmla="*/ 69807 w 175937"/>
                <a:gd name="connsiteY7" fmla="*/ 6811 h 77129"/>
                <a:gd name="connsiteX8" fmla="*/ 29325 w 175937"/>
                <a:gd name="connsiteY8" fmla="*/ 11097 h 77129"/>
                <a:gd name="connsiteX9" fmla="*/ -773 w 175937"/>
                <a:gd name="connsiteY9" fmla="*/ 46825 h 77129"/>
                <a:gd name="connsiteX10" fmla="*/ 34945 w 175937"/>
                <a:gd name="connsiteY10" fmla="*/ 76963 h 77129"/>
                <a:gd name="connsiteX11" fmla="*/ 36278 w 175937"/>
                <a:gd name="connsiteY11" fmla="*/ 76820 h 77129"/>
                <a:gd name="connsiteX12" fmla="*/ 76665 w 175937"/>
                <a:gd name="connsiteY12" fmla="*/ 72629 h 77129"/>
                <a:gd name="connsiteX13" fmla="*/ 142387 w 175937"/>
                <a:gd name="connsiteY13" fmla="*/ 65675 h 77129"/>
                <a:gd name="connsiteX14" fmla="*/ 153436 w 175937"/>
                <a:gd name="connsiteY14" fmla="*/ 64533 h 77129"/>
                <a:gd name="connsiteX15" fmla="*/ 153436 w 175937"/>
                <a:gd name="connsiteY15" fmla="*/ 62342 h 77129"/>
                <a:gd name="connsiteX16" fmla="*/ 164009 w 175937"/>
                <a:gd name="connsiteY16" fmla="*/ 48626 h 77129"/>
                <a:gd name="connsiteX17" fmla="*/ 165438 w 175937"/>
                <a:gd name="connsiteY17" fmla="*/ 48626 h 77129"/>
                <a:gd name="connsiteX18" fmla="*/ 173153 w 175937"/>
                <a:gd name="connsiteY18" fmla="*/ 37958 h 77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5937" h="77129">
                  <a:moveTo>
                    <a:pt x="173439" y="37958"/>
                  </a:moveTo>
                  <a:cubicBezTo>
                    <a:pt x="171439" y="34843"/>
                    <a:pt x="171439" y="30881"/>
                    <a:pt x="173439" y="27766"/>
                  </a:cubicBezTo>
                  <a:cubicBezTo>
                    <a:pt x="169342" y="24908"/>
                    <a:pt x="165343" y="22337"/>
                    <a:pt x="161818" y="19384"/>
                  </a:cubicBezTo>
                  <a:cubicBezTo>
                    <a:pt x="158294" y="16431"/>
                    <a:pt x="154103" y="11574"/>
                    <a:pt x="149912" y="7763"/>
                  </a:cubicBezTo>
                  <a:cubicBezTo>
                    <a:pt x="148388" y="6563"/>
                    <a:pt x="147150" y="4992"/>
                    <a:pt x="146388" y="3191"/>
                  </a:cubicBezTo>
                  <a:cubicBezTo>
                    <a:pt x="143625" y="2144"/>
                    <a:pt x="140959" y="1096"/>
                    <a:pt x="138387" y="-47"/>
                  </a:cubicBezTo>
                  <a:lnTo>
                    <a:pt x="135529" y="-47"/>
                  </a:lnTo>
                  <a:lnTo>
                    <a:pt x="69807" y="6811"/>
                  </a:lnTo>
                  <a:lnTo>
                    <a:pt x="29325" y="11097"/>
                  </a:lnTo>
                  <a:cubicBezTo>
                    <a:pt x="11133" y="12640"/>
                    <a:pt x="-2393" y="28633"/>
                    <a:pt x="-773" y="46825"/>
                  </a:cubicBezTo>
                  <a:cubicBezTo>
                    <a:pt x="750" y="65018"/>
                    <a:pt x="16752" y="78506"/>
                    <a:pt x="34945" y="76963"/>
                  </a:cubicBezTo>
                  <a:cubicBezTo>
                    <a:pt x="35326" y="76924"/>
                    <a:pt x="35802" y="76877"/>
                    <a:pt x="36278" y="76820"/>
                  </a:cubicBezTo>
                  <a:lnTo>
                    <a:pt x="76665" y="72629"/>
                  </a:lnTo>
                  <a:lnTo>
                    <a:pt x="142387" y="65675"/>
                  </a:lnTo>
                  <a:lnTo>
                    <a:pt x="153436" y="64533"/>
                  </a:lnTo>
                  <a:lnTo>
                    <a:pt x="153436" y="62342"/>
                  </a:lnTo>
                  <a:cubicBezTo>
                    <a:pt x="154008" y="55579"/>
                    <a:pt x="160675" y="52817"/>
                    <a:pt x="164009" y="48626"/>
                  </a:cubicBezTo>
                  <a:cubicBezTo>
                    <a:pt x="164485" y="48426"/>
                    <a:pt x="164961" y="48426"/>
                    <a:pt x="165438" y="48626"/>
                  </a:cubicBezTo>
                  <a:cubicBezTo>
                    <a:pt x="176392" y="50245"/>
                    <a:pt x="176392" y="44816"/>
                    <a:pt x="173153" y="37958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DF98DE62-27DB-A335-668A-4595C16C242B}"/>
                </a:ext>
              </a:extLst>
            </p:cNvPr>
            <p:cNvSpPr/>
            <p:nvPr/>
          </p:nvSpPr>
          <p:spPr>
            <a:xfrm>
              <a:off x="3525342" y="2300953"/>
              <a:ext cx="174065" cy="80857"/>
            </a:xfrm>
            <a:custGeom>
              <a:avLst/>
              <a:gdLst>
                <a:gd name="connsiteX0" fmla="*/ 30483 w 174065"/>
                <a:gd name="connsiteY0" fmla="*/ 69486 h 80857"/>
                <a:gd name="connsiteX1" fmla="*/ 96206 w 174065"/>
                <a:gd name="connsiteY1" fmla="*/ 76344 h 80857"/>
                <a:gd name="connsiteX2" fmla="*/ 136687 w 174065"/>
                <a:gd name="connsiteY2" fmla="*/ 80630 h 80857"/>
                <a:gd name="connsiteX3" fmla="*/ 172976 w 174065"/>
                <a:gd name="connsiteY3" fmla="*/ 51150 h 80857"/>
                <a:gd name="connsiteX4" fmla="*/ 143545 w 174065"/>
                <a:gd name="connsiteY4" fmla="*/ 14812 h 80857"/>
                <a:gd name="connsiteX5" fmla="*/ 103159 w 174065"/>
                <a:gd name="connsiteY5" fmla="*/ 10621 h 80857"/>
                <a:gd name="connsiteX6" fmla="*/ 37436 w 174065"/>
                <a:gd name="connsiteY6" fmla="*/ 3668 h 80857"/>
                <a:gd name="connsiteX7" fmla="*/ 1622 w 174065"/>
                <a:gd name="connsiteY7" fmla="*/ -47 h 80857"/>
                <a:gd name="connsiteX8" fmla="*/ 5432 w 174065"/>
                <a:gd name="connsiteY8" fmla="*/ 12716 h 80857"/>
                <a:gd name="connsiteX9" fmla="*/ 5432 w 174065"/>
                <a:gd name="connsiteY9" fmla="*/ 12716 h 80857"/>
                <a:gd name="connsiteX10" fmla="*/ 12480 w 174065"/>
                <a:gd name="connsiteY10" fmla="*/ 8526 h 80857"/>
                <a:gd name="connsiteX11" fmla="*/ 12480 w 174065"/>
                <a:gd name="connsiteY11" fmla="*/ 17003 h 80857"/>
                <a:gd name="connsiteX12" fmla="*/ 12480 w 174065"/>
                <a:gd name="connsiteY12" fmla="*/ 18622 h 80857"/>
                <a:gd name="connsiteX13" fmla="*/ 19243 w 174065"/>
                <a:gd name="connsiteY13" fmla="*/ 30528 h 80857"/>
                <a:gd name="connsiteX14" fmla="*/ 12957 w 174065"/>
                <a:gd name="connsiteY14" fmla="*/ 30528 h 80857"/>
                <a:gd name="connsiteX15" fmla="*/ 9052 w 174065"/>
                <a:gd name="connsiteY15" fmla="*/ 44911 h 80857"/>
                <a:gd name="connsiteX16" fmla="*/ 5623 w 174065"/>
                <a:gd name="connsiteY16" fmla="*/ 52626 h 80857"/>
                <a:gd name="connsiteX17" fmla="*/ 12194 w 174065"/>
                <a:gd name="connsiteY17" fmla="*/ 60627 h 80857"/>
                <a:gd name="connsiteX18" fmla="*/ 7337 w 174065"/>
                <a:gd name="connsiteY18" fmla="*/ 66628 h 80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4065" h="80857">
                  <a:moveTo>
                    <a:pt x="30483" y="69486"/>
                  </a:moveTo>
                  <a:lnTo>
                    <a:pt x="96206" y="76344"/>
                  </a:lnTo>
                  <a:lnTo>
                    <a:pt x="136687" y="80630"/>
                  </a:lnTo>
                  <a:cubicBezTo>
                    <a:pt x="154879" y="82525"/>
                    <a:pt x="171167" y="69324"/>
                    <a:pt x="172976" y="51150"/>
                  </a:cubicBezTo>
                  <a:cubicBezTo>
                    <a:pt x="174882" y="32976"/>
                    <a:pt x="161738" y="16708"/>
                    <a:pt x="143545" y="14812"/>
                  </a:cubicBezTo>
                  <a:lnTo>
                    <a:pt x="103159" y="10621"/>
                  </a:lnTo>
                  <a:lnTo>
                    <a:pt x="37436" y="3668"/>
                  </a:lnTo>
                  <a:lnTo>
                    <a:pt x="1622" y="-47"/>
                  </a:lnTo>
                  <a:cubicBezTo>
                    <a:pt x="-2569" y="4525"/>
                    <a:pt x="-1712" y="8145"/>
                    <a:pt x="5432" y="12716"/>
                  </a:cubicBezTo>
                  <a:lnTo>
                    <a:pt x="5432" y="12716"/>
                  </a:lnTo>
                  <a:cubicBezTo>
                    <a:pt x="8480" y="11478"/>
                    <a:pt x="7147" y="7002"/>
                    <a:pt x="12480" y="8526"/>
                  </a:cubicBezTo>
                  <a:cubicBezTo>
                    <a:pt x="12480" y="11478"/>
                    <a:pt x="12480" y="14336"/>
                    <a:pt x="12480" y="17003"/>
                  </a:cubicBezTo>
                  <a:lnTo>
                    <a:pt x="12480" y="18622"/>
                  </a:lnTo>
                  <a:cubicBezTo>
                    <a:pt x="15529" y="22089"/>
                    <a:pt x="17815" y="26147"/>
                    <a:pt x="19243" y="30528"/>
                  </a:cubicBezTo>
                  <a:cubicBezTo>
                    <a:pt x="17338" y="31709"/>
                    <a:pt x="14862" y="31709"/>
                    <a:pt x="12957" y="30528"/>
                  </a:cubicBezTo>
                  <a:cubicBezTo>
                    <a:pt x="13148" y="35615"/>
                    <a:pt x="11814" y="40634"/>
                    <a:pt x="9052" y="44911"/>
                  </a:cubicBezTo>
                  <a:cubicBezTo>
                    <a:pt x="7813" y="47416"/>
                    <a:pt x="6575" y="49997"/>
                    <a:pt x="5623" y="52626"/>
                  </a:cubicBezTo>
                  <a:lnTo>
                    <a:pt x="12194" y="60627"/>
                  </a:lnTo>
                  <a:cubicBezTo>
                    <a:pt x="10481" y="62723"/>
                    <a:pt x="8956" y="64818"/>
                    <a:pt x="7337" y="66628"/>
                  </a:cubicBez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01887DCE-F384-DD6B-7A7A-81ADC655DA98}"/>
                </a:ext>
              </a:extLst>
            </p:cNvPr>
            <p:cNvSpPr/>
            <p:nvPr/>
          </p:nvSpPr>
          <p:spPr>
            <a:xfrm>
              <a:off x="3095439" y="2200095"/>
              <a:ext cx="345276" cy="310235"/>
            </a:xfrm>
            <a:custGeom>
              <a:avLst/>
              <a:gdLst>
                <a:gd name="connsiteX0" fmla="*/ 318654 w 345276"/>
                <a:gd name="connsiteY0" fmla="*/ 255783 h 310235"/>
                <a:gd name="connsiteX1" fmla="*/ 344371 w 345276"/>
                <a:gd name="connsiteY1" fmla="*/ 190537 h 310235"/>
                <a:gd name="connsiteX2" fmla="*/ 276172 w 345276"/>
                <a:gd name="connsiteY2" fmla="*/ 197681 h 310235"/>
                <a:gd name="connsiteX3" fmla="*/ 233500 w 345276"/>
                <a:gd name="connsiteY3" fmla="*/ 232542 h 310235"/>
                <a:gd name="connsiteX4" fmla="*/ 127773 w 345276"/>
                <a:gd name="connsiteY4" fmla="*/ 243591 h 310235"/>
                <a:gd name="connsiteX5" fmla="*/ 72527 w 345276"/>
                <a:gd name="connsiteY5" fmla="*/ 198824 h 310235"/>
                <a:gd name="connsiteX6" fmla="*/ 65479 w 345276"/>
                <a:gd name="connsiteY6" fmla="*/ 132720 h 310235"/>
                <a:gd name="connsiteX7" fmla="*/ 110247 w 345276"/>
                <a:gd name="connsiteY7" fmla="*/ 77380 h 310235"/>
                <a:gd name="connsiteX8" fmla="*/ 215974 w 345276"/>
                <a:gd name="connsiteY8" fmla="*/ 66331 h 310235"/>
                <a:gd name="connsiteX9" fmla="*/ 265028 w 345276"/>
                <a:gd name="connsiteY9" fmla="*/ 91572 h 310235"/>
                <a:gd name="connsiteX10" fmla="*/ 333227 w 345276"/>
                <a:gd name="connsiteY10" fmla="*/ 84428 h 310235"/>
                <a:gd name="connsiteX11" fmla="*/ 255122 w 345276"/>
                <a:gd name="connsiteY11" fmla="*/ 4990 h 310235"/>
                <a:gd name="connsiteX12" fmla="*/ 209116 w 345276"/>
                <a:gd name="connsiteY12" fmla="*/ 608 h 310235"/>
                <a:gd name="connsiteX13" fmla="*/ 103389 w 345276"/>
                <a:gd name="connsiteY13" fmla="*/ 11657 h 310235"/>
                <a:gd name="connsiteX14" fmla="*/ 59288 w 345276"/>
                <a:gd name="connsiteY14" fmla="*/ 25469 h 310235"/>
                <a:gd name="connsiteX15" fmla="*/ -243 w 345276"/>
                <a:gd name="connsiteY15" fmla="*/ 139769 h 310235"/>
                <a:gd name="connsiteX16" fmla="*/ 6710 w 345276"/>
                <a:gd name="connsiteY16" fmla="*/ 205872 h 310235"/>
                <a:gd name="connsiteX17" fmla="*/ 20617 w 345276"/>
                <a:gd name="connsiteY17" fmla="*/ 250068 h 310235"/>
                <a:gd name="connsiteX18" fmla="*/ 49192 w 345276"/>
                <a:gd name="connsiteY18" fmla="*/ 284168 h 310235"/>
                <a:gd name="connsiteX19" fmla="*/ 134917 w 345276"/>
                <a:gd name="connsiteY19" fmla="*/ 309504 h 310235"/>
                <a:gd name="connsiteX20" fmla="*/ 240644 w 345276"/>
                <a:gd name="connsiteY20" fmla="*/ 298455 h 310235"/>
                <a:gd name="connsiteX21" fmla="*/ 284745 w 345276"/>
                <a:gd name="connsiteY21" fmla="*/ 284644 h 310235"/>
                <a:gd name="connsiteX22" fmla="*/ 318940 w 345276"/>
                <a:gd name="connsiteY22" fmla="*/ 256069 h 31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45276" h="310235">
                  <a:moveTo>
                    <a:pt x="318654" y="255783"/>
                  </a:moveTo>
                  <a:cubicBezTo>
                    <a:pt x="333703" y="237200"/>
                    <a:pt x="342752" y="214416"/>
                    <a:pt x="344371" y="190537"/>
                  </a:cubicBezTo>
                  <a:lnTo>
                    <a:pt x="276172" y="197681"/>
                  </a:lnTo>
                  <a:cubicBezTo>
                    <a:pt x="270076" y="216721"/>
                    <a:pt x="253408" y="230390"/>
                    <a:pt x="233500" y="232542"/>
                  </a:cubicBezTo>
                  <a:lnTo>
                    <a:pt x="127773" y="243591"/>
                  </a:lnTo>
                  <a:cubicBezTo>
                    <a:pt x="100160" y="246477"/>
                    <a:pt x="75423" y="226437"/>
                    <a:pt x="72527" y="198824"/>
                  </a:cubicBezTo>
                  <a:lnTo>
                    <a:pt x="65479" y="132720"/>
                  </a:lnTo>
                  <a:cubicBezTo>
                    <a:pt x="62641" y="105098"/>
                    <a:pt x="82643" y="80380"/>
                    <a:pt x="110247" y="77380"/>
                  </a:cubicBezTo>
                  <a:lnTo>
                    <a:pt x="215974" y="66331"/>
                  </a:lnTo>
                  <a:cubicBezTo>
                    <a:pt x="235881" y="64273"/>
                    <a:pt x="255122" y="74180"/>
                    <a:pt x="265028" y="91572"/>
                  </a:cubicBezTo>
                  <a:lnTo>
                    <a:pt x="333227" y="84428"/>
                  </a:lnTo>
                  <a:cubicBezTo>
                    <a:pt x="322369" y="46414"/>
                    <a:pt x="292936" y="16515"/>
                    <a:pt x="255122" y="4990"/>
                  </a:cubicBezTo>
                  <a:cubicBezTo>
                    <a:pt x="240263" y="446"/>
                    <a:pt x="224547" y="-1049"/>
                    <a:pt x="209116" y="608"/>
                  </a:cubicBezTo>
                  <a:lnTo>
                    <a:pt x="103389" y="11657"/>
                  </a:lnTo>
                  <a:cubicBezTo>
                    <a:pt x="87911" y="13239"/>
                    <a:pt x="72909" y="17934"/>
                    <a:pt x="59288" y="25469"/>
                  </a:cubicBezTo>
                  <a:cubicBezTo>
                    <a:pt x="18235" y="48100"/>
                    <a:pt x="-5225" y="93153"/>
                    <a:pt x="-243" y="139769"/>
                  </a:cubicBezTo>
                  <a:lnTo>
                    <a:pt x="6710" y="205872"/>
                  </a:lnTo>
                  <a:cubicBezTo>
                    <a:pt x="8291" y="221398"/>
                    <a:pt x="13025" y="236438"/>
                    <a:pt x="20617" y="250068"/>
                  </a:cubicBezTo>
                  <a:cubicBezTo>
                    <a:pt x="27798" y="263213"/>
                    <a:pt x="37514" y="274795"/>
                    <a:pt x="49192" y="284168"/>
                  </a:cubicBezTo>
                  <a:cubicBezTo>
                    <a:pt x="73223" y="303742"/>
                    <a:pt x="104103" y="312866"/>
                    <a:pt x="134917" y="309504"/>
                  </a:cubicBezTo>
                  <a:lnTo>
                    <a:pt x="240644" y="298455"/>
                  </a:lnTo>
                  <a:cubicBezTo>
                    <a:pt x="256170" y="296874"/>
                    <a:pt x="271124" y="292178"/>
                    <a:pt x="284745" y="284644"/>
                  </a:cubicBezTo>
                  <a:cubicBezTo>
                    <a:pt x="297889" y="277405"/>
                    <a:pt x="309510" y="267708"/>
                    <a:pt x="318940" y="256069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0B18F74A-2D43-E0CB-1F95-A6A6D7376563}"/>
                </a:ext>
              </a:extLst>
            </p:cNvPr>
            <p:cNvSpPr/>
            <p:nvPr/>
          </p:nvSpPr>
          <p:spPr>
            <a:xfrm>
              <a:off x="3545014" y="2200080"/>
              <a:ext cx="344876" cy="310046"/>
            </a:xfrm>
            <a:custGeom>
              <a:avLst/>
              <a:gdLst>
                <a:gd name="connsiteX0" fmla="*/ 24717 w 344876"/>
                <a:gd name="connsiteY0" fmla="*/ 255799 h 310046"/>
                <a:gd name="connsiteX1" fmla="*/ 3858 w 344876"/>
                <a:gd name="connsiteY1" fmla="*/ 216365 h 310046"/>
                <a:gd name="connsiteX2" fmla="*/ -905 w 344876"/>
                <a:gd name="connsiteY2" fmla="*/ 190552 h 310046"/>
                <a:gd name="connsiteX3" fmla="*/ 67294 w 344876"/>
                <a:gd name="connsiteY3" fmla="*/ 197696 h 310046"/>
                <a:gd name="connsiteX4" fmla="*/ 109966 w 344876"/>
                <a:gd name="connsiteY4" fmla="*/ 232557 h 310046"/>
                <a:gd name="connsiteX5" fmla="*/ 215693 w 344876"/>
                <a:gd name="connsiteY5" fmla="*/ 243607 h 310046"/>
                <a:gd name="connsiteX6" fmla="*/ 270938 w 344876"/>
                <a:gd name="connsiteY6" fmla="*/ 198839 h 310046"/>
                <a:gd name="connsiteX7" fmla="*/ 277892 w 344876"/>
                <a:gd name="connsiteY7" fmla="*/ 132736 h 310046"/>
                <a:gd name="connsiteX8" fmla="*/ 233124 w 344876"/>
                <a:gd name="connsiteY8" fmla="*/ 77395 h 310046"/>
                <a:gd name="connsiteX9" fmla="*/ 127397 w 344876"/>
                <a:gd name="connsiteY9" fmla="*/ 66346 h 310046"/>
                <a:gd name="connsiteX10" fmla="*/ 78438 w 344876"/>
                <a:gd name="connsiteY10" fmla="*/ 91587 h 310046"/>
                <a:gd name="connsiteX11" fmla="*/ 10239 w 344876"/>
                <a:gd name="connsiteY11" fmla="*/ 84444 h 310046"/>
                <a:gd name="connsiteX12" fmla="*/ 19764 w 344876"/>
                <a:gd name="connsiteY12" fmla="*/ 60155 h 310046"/>
                <a:gd name="connsiteX13" fmla="*/ 48339 w 344876"/>
                <a:gd name="connsiteY13" fmla="*/ 25960 h 310046"/>
                <a:gd name="connsiteX14" fmla="*/ 134064 w 344876"/>
                <a:gd name="connsiteY14" fmla="*/ 624 h 310046"/>
                <a:gd name="connsiteX15" fmla="*/ 239792 w 344876"/>
                <a:gd name="connsiteY15" fmla="*/ 11673 h 310046"/>
                <a:gd name="connsiteX16" fmla="*/ 283893 w 344876"/>
                <a:gd name="connsiteY16" fmla="*/ 25484 h 310046"/>
                <a:gd name="connsiteX17" fmla="*/ 338946 w 344876"/>
                <a:gd name="connsiteY17" fmla="*/ 93588 h 310046"/>
                <a:gd name="connsiteX18" fmla="*/ 343329 w 344876"/>
                <a:gd name="connsiteY18" fmla="*/ 139594 h 310046"/>
                <a:gd name="connsiteX19" fmla="*/ 336376 w 344876"/>
                <a:gd name="connsiteY19" fmla="*/ 205697 h 310046"/>
                <a:gd name="connsiteX20" fmla="*/ 293893 w 344876"/>
                <a:gd name="connsiteY20" fmla="*/ 283992 h 310046"/>
                <a:gd name="connsiteX21" fmla="*/ 208168 w 344876"/>
                <a:gd name="connsiteY21" fmla="*/ 309329 h 310046"/>
                <a:gd name="connsiteX22" fmla="*/ 102441 w 344876"/>
                <a:gd name="connsiteY22" fmla="*/ 298280 h 310046"/>
                <a:gd name="connsiteX23" fmla="*/ 58340 w 344876"/>
                <a:gd name="connsiteY23" fmla="*/ 284469 h 310046"/>
                <a:gd name="connsiteX24" fmla="*/ 24146 w 344876"/>
                <a:gd name="connsiteY24" fmla="*/ 255894 h 310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44876" h="310046">
                  <a:moveTo>
                    <a:pt x="24717" y="255799"/>
                  </a:moveTo>
                  <a:cubicBezTo>
                    <a:pt x="15287" y="244111"/>
                    <a:pt x="8239" y="230719"/>
                    <a:pt x="3858" y="216365"/>
                  </a:cubicBezTo>
                  <a:cubicBezTo>
                    <a:pt x="1286" y="207974"/>
                    <a:pt x="-334" y="199306"/>
                    <a:pt x="-905" y="190552"/>
                  </a:cubicBezTo>
                  <a:lnTo>
                    <a:pt x="67294" y="197696"/>
                  </a:lnTo>
                  <a:cubicBezTo>
                    <a:pt x="73294" y="216765"/>
                    <a:pt x="90058" y="230453"/>
                    <a:pt x="109966" y="232557"/>
                  </a:cubicBezTo>
                  <a:lnTo>
                    <a:pt x="215693" y="243607"/>
                  </a:lnTo>
                  <a:cubicBezTo>
                    <a:pt x="243316" y="246493"/>
                    <a:pt x="268081" y="226452"/>
                    <a:pt x="270938" y="198839"/>
                  </a:cubicBezTo>
                  <a:lnTo>
                    <a:pt x="277892" y="132736"/>
                  </a:lnTo>
                  <a:cubicBezTo>
                    <a:pt x="280749" y="105103"/>
                    <a:pt x="260747" y="80348"/>
                    <a:pt x="233124" y="77395"/>
                  </a:cubicBezTo>
                  <a:lnTo>
                    <a:pt x="127397" y="66346"/>
                  </a:lnTo>
                  <a:cubicBezTo>
                    <a:pt x="107490" y="64308"/>
                    <a:pt x="88344" y="74204"/>
                    <a:pt x="78438" y="91587"/>
                  </a:cubicBezTo>
                  <a:lnTo>
                    <a:pt x="10239" y="84444"/>
                  </a:lnTo>
                  <a:cubicBezTo>
                    <a:pt x="12430" y="76005"/>
                    <a:pt x="15668" y="67851"/>
                    <a:pt x="19764" y="60155"/>
                  </a:cubicBezTo>
                  <a:cubicBezTo>
                    <a:pt x="27003" y="47030"/>
                    <a:pt x="36718" y="35418"/>
                    <a:pt x="48339" y="25960"/>
                  </a:cubicBezTo>
                  <a:cubicBezTo>
                    <a:pt x="72437" y="6424"/>
                    <a:pt x="103298" y="-2701"/>
                    <a:pt x="134064" y="624"/>
                  </a:cubicBezTo>
                  <a:lnTo>
                    <a:pt x="239792" y="11673"/>
                  </a:lnTo>
                  <a:cubicBezTo>
                    <a:pt x="255318" y="13254"/>
                    <a:pt x="270272" y="17950"/>
                    <a:pt x="283893" y="25484"/>
                  </a:cubicBezTo>
                  <a:cubicBezTo>
                    <a:pt x="310467" y="40133"/>
                    <a:pt x="330184" y="64575"/>
                    <a:pt x="338946" y="93588"/>
                  </a:cubicBezTo>
                  <a:cubicBezTo>
                    <a:pt x="343519" y="108475"/>
                    <a:pt x="344947" y="124115"/>
                    <a:pt x="343329" y="139594"/>
                  </a:cubicBezTo>
                  <a:lnTo>
                    <a:pt x="336376" y="205697"/>
                  </a:lnTo>
                  <a:cubicBezTo>
                    <a:pt x="333232" y="236425"/>
                    <a:pt x="317992" y="264628"/>
                    <a:pt x="293893" y="283992"/>
                  </a:cubicBezTo>
                  <a:cubicBezTo>
                    <a:pt x="269795" y="303528"/>
                    <a:pt x="238934" y="312653"/>
                    <a:pt x="208168" y="309329"/>
                  </a:cubicBezTo>
                  <a:lnTo>
                    <a:pt x="102441" y="298280"/>
                  </a:lnTo>
                  <a:cubicBezTo>
                    <a:pt x="87011" y="296680"/>
                    <a:pt x="71962" y="291984"/>
                    <a:pt x="58340" y="284469"/>
                  </a:cubicBezTo>
                  <a:cubicBezTo>
                    <a:pt x="45196" y="277201"/>
                    <a:pt x="33575" y="267505"/>
                    <a:pt x="24146" y="255894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AD1DA05-B4C3-2B2A-9CB1-98EC6F7B2A83}"/>
                </a:ext>
              </a:extLst>
            </p:cNvPr>
            <p:cNvSpPr/>
            <p:nvPr/>
          </p:nvSpPr>
          <p:spPr>
            <a:xfrm>
              <a:off x="3443953" y="2081973"/>
              <a:ext cx="108775" cy="144494"/>
            </a:xfrm>
            <a:custGeom>
              <a:avLst/>
              <a:gdLst>
                <a:gd name="connsiteX0" fmla="*/ 107870 w 108775"/>
                <a:gd name="connsiteY0" fmla="*/ 5097 h 144494"/>
                <a:gd name="connsiteX1" fmla="*/ -905 w 108775"/>
                <a:gd name="connsiteY1" fmla="*/ 5097 h 144494"/>
                <a:gd name="connsiteX2" fmla="*/ 53483 w 108775"/>
                <a:gd name="connsiteY2" fmla="*/ 144447 h 144494"/>
                <a:gd name="connsiteX3" fmla="*/ 107870 w 108775"/>
                <a:gd name="connsiteY3" fmla="*/ 5097 h 14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775" h="144494">
                  <a:moveTo>
                    <a:pt x="107870" y="5097"/>
                  </a:moveTo>
                  <a:cubicBezTo>
                    <a:pt x="71961" y="-1761"/>
                    <a:pt x="35005" y="-1761"/>
                    <a:pt x="-905" y="5097"/>
                  </a:cubicBezTo>
                  <a:cubicBezTo>
                    <a:pt x="25574" y="47835"/>
                    <a:pt x="44053" y="95060"/>
                    <a:pt x="53483" y="144447"/>
                  </a:cubicBezTo>
                  <a:cubicBezTo>
                    <a:pt x="62913" y="95060"/>
                    <a:pt x="81392" y="47835"/>
                    <a:pt x="107870" y="5097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E25B06E7-AE66-2664-9BDC-51E2E457162A}"/>
                </a:ext>
              </a:extLst>
            </p:cNvPr>
            <p:cNvSpPr/>
            <p:nvPr/>
          </p:nvSpPr>
          <p:spPr>
            <a:xfrm>
              <a:off x="3537107" y="2107215"/>
              <a:ext cx="137064" cy="126206"/>
            </a:xfrm>
            <a:custGeom>
              <a:avLst/>
              <a:gdLst>
                <a:gd name="connsiteX0" fmla="*/ 90441 w 137064"/>
                <a:gd name="connsiteY0" fmla="*/ -47 h 126206"/>
                <a:gd name="connsiteX1" fmla="*/ -905 w 137064"/>
                <a:gd name="connsiteY1" fmla="*/ 126159 h 126206"/>
                <a:gd name="connsiteX2" fmla="*/ 136160 w 137064"/>
                <a:gd name="connsiteY2" fmla="*/ 44720 h 126206"/>
                <a:gd name="connsiteX3" fmla="*/ 90441 w 137064"/>
                <a:gd name="connsiteY3" fmla="*/ -47 h 12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064" h="126206">
                  <a:moveTo>
                    <a:pt x="90441" y="-47"/>
                  </a:moveTo>
                  <a:cubicBezTo>
                    <a:pt x="51673" y="35329"/>
                    <a:pt x="20622" y="78287"/>
                    <a:pt x="-905" y="126159"/>
                  </a:cubicBezTo>
                  <a:cubicBezTo>
                    <a:pt x="37576" y="88450"/>
                    <a:pt x="84631" y="60522"/>
                    <a:pt x="136160" y="44720"/>
                  </a:cubicBezTo>
                  <a:cubicBezTo>
                    <a:pt x="122158" y="28595"/>
                    <a:pt x="106823" y="13631"/>
                    <a:pt x="90441" y="-47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16382A7-1F73-CCD7-4585-DB04BF28404E}"/>
                </a:ext>
              </a:extLst>
            </p:cNvPr>
            <p:cNvSpPr/>
            <p:nvPr/>
          </p:nvSpPr>
          <p:spPr>
            <a:xfrm>
              <a:off x="3322509" y="2107215"/>
              <a:ext cx="137064" cy="126206"/>
            </a:xfrm>
            <a:custGeom>
              <a:avLst/>
              <a:gdLst>
                <a:gd name="connsiteX0" fmla="*/ 44815 w 137064"/>
                <a:gd name="connsiteY0" fmla="*/ -47 h 126206"/>
                <a:gd name="connsiteX1" fmla="*/ -905 w 137064"/>
                <a:gd name="connsiteY1" fmla="*/ 44720 h 126206"/>
                <a:gd name="connsiteX2" fmla="*/ 136160 w 137064"/>
                <a:gd name="connsiteY2" fmla="*/ 126159 h 126206"/>
                <a:gd name="connsiteX3" fmla="*/ 44815 w 137064"/>
                <a:gd name="connsiteY3" fmla="*/ -47 h 12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064" h="126206">
                  <a:moveTo>
                    <a:pt x="44815" y="-47"/>
                  </a:moveTo>
                  <a:cubicBezTo>
                    <a:pt x="28432" y="13631"/>
                    <a:pt x="13097" y="28595"/>
                    <a:pt x="-905" y="44720"/>
                  </a:cubicBezTo>
                  <a:cubicBezTo>
                    <a:pt x="50626" y="60551"/>
                    <a:pt x="97584" y="88469"/>
                    <a:pt x="136160" y="126159"/>
                  </a:cubicBezTo>
                  <a:cubicBezTo>
                    <a:pt x="114633" y="78287"/>
                    <a:pt x="83582" y="35329"/>
                    <a:pt x="44815" y="-47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1A8AA87F-AE23-E076-4AB5-0E4CEAB6FAD7}"/>
                </a:ext>
              </a:extLst>
            </p:cNvPr>
            <p:cNvSpPr/>
            <p:nvPr/>
          </p:nvSpPr>
          <p:spPr>
            <a:xfrm>
              <a:off x="3443572" y="2477356"/>
              <a:ext cx="108680" cy="144589"/>
            </a:xfrm>
            <a:custGeom>
              <a:avLst/>
              <a:gdLst>
                <a:gd name="connsiteX0" fmla="*/ -905 w 108680"/>
                <a:gd name="connsiteY0" fmla="*/ 139399 h 144589"/>
                <a:gd name="connsiteX1" fmla="*/ 107776 w 108680"/>
                <a:gd name="connsiteY1" fmla="*/ 139399 h 144589"/>
                <a:gd name="connsiteX2" fmla="*/ 53482 w 108680"/>
                <a:gd name="connsiteY2" fmla="*/ -47 h 144589"/>
                <a:gd name="connsiteX3" fmla="*/ -905 w 108680"/>
                <a:gd name="connsiteY3" fmla="*/ 139399 h 144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680" h="144589">
                  <a:moveTo>
                    <a:pt x="-905" y="139399"/>
                  </a:moveTo>
                  <a:cubicBezTo>
                    <a:pt x="35004" y="146257"/>
                    <a:pt x="71866" y="146257"/>
                    <a:pt x="107776" y="139399"/>
                  </a:cubicBezTo>
                  <a:cubicBezTo>
                    <a:pt x="81391" y="96594"/>
                    <a:pt x="63007" y="49340"/>
                    <a:pt x="53482" y="-47"/>
                  </a:cubicBezTo>
                  <a:cubicBezTo>
                    <a:pt x="43957" y="49359"/>
                    <a:pt x="25575" y="96622"/>
                    <a:pt x="-905" y="139399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AA2ADF94-CAD2-D842-F6DE-EB31F736DED0}"/>
                </a:ext>
              </a:extLst>
            </p:cNvPr>
            <p:cNvSpPr/>
            <p:nvPr/>
          </p:nvSpPr>
          <p:spPr>
            <a:xfrm>
              <a:off x="3322509" y="2470498"/>
              <a:ext cx="137064" cy="126111"/>
            </a:xfrm>
            <a:custGeom>
              <a:avLst/>
              <a:gdLst>
                <a:gd name="connsiteX0" fmla="*/ 44815 w 137064"/>
                <a:gd name="connsiteY0" fmla="*/ 126064 h 126111"/>
                <a:gd name="connsiteX1" fmla="*/ 136160 w 137064"/>
                <a:gd name="connsiteY1" fmla="*/ -47 h 126111"/>
                <a:gd name="connsiteX2" fmla="*/ -905 w 137064"/>
                <a:gd name="connsiteY2" fmla="*/ 81392 h 126111"/>
                <a:gd name="connsiteX3" fmla="*/ 44815 w 137064"/>
                <a:gd name="connsiteY3" fmla="*/ 126064 h 12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064" h="126111">
                  <a:moveTo>
                    <a:pt x="44815" y="126064"/>
                  </a:moveTo>
                  <a:cubicBezTo>
                    <a:pt x="83582" y="90726"/>
                    <a:pt x="114633" y="47797"/>
                    <a:pt x="136160" y="-47"/>
                  </a:cubicBezTo>
                  <a:cubicBezTo>
                    <a:pt x="97584" y="37643"/>
                    <a:pt x="50626" y="65561"/>
                    <a:pt x="-905" y="81392"/>
                  </a:cubicBezTo>
                  <a:cubicBezTo>
                    <a:pt x="13097" y="97479"/>
                    <a:pt x="28432" y="112424"/>
                    <a:pt x="44815" y="126064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130D2E35-933D-76E3-02C0-CD8FFC53A375}"/>
                </a:ext>
              </a:extLst>
            </p:cNvPr>
            <p:cNvSpPr/>
            <p:nvPr/>
          </p:nvSpPr>
          <p:spPr>
            <a:xfrm>
              <a:off x="3537107" y="2470498"/>
              <a:ext cx="137064" cy="126111"/>
            </a:xfrm>
            <a:custGeom>
              <a:avLst/>
              <a:gdLst>
                <a:gd name="connsiteX0" fmla="*/ 90441 w 137064"/>
                <a:gd name="connsiteY0" fmla="*/ 126064 h 126111"/>
                <a:gd name="connsiteX1" fmla="*/ 136160 w 137064"/>
                <a:gd name="connsiteY1" fmla="*/ 81392 h 126111"/>
                <a:gd name="connsiteX2" fmla="*/ -905 w 137064"/>
                <a:gd name="connsiteY2" fmla="*/ -47 h 126111"/>
                <a:gd name="connsiteX3" fmla="*/ 90441 w 137064"/>
                <a:gd name="connsiteY3" fmla="*/ 126064 h 12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064" h="126111">
                  <a:moveTo>
                    <a:pt x="90441" y="126064"/>
                  </a:moveTo>
                  <a:cubicBezTo>
                    <a:pt x="106823" y="112424"/>
                    <a:pt x="122158" y="97479"/>
                    <a:pt x="136160" y="81392"/>
                  </a:cubicBezTo>
                  <a:cubicBezTo>
                    <a:pt x="84631" y="65590"/>
                    <a:pt x="37576" y="37662"/>
                    <a:pt x="-905" y="-47"/>
                  </a:cubicBezTo>
                  <a:cubicBezTo>
                    <a:pt x="20622" y="47797"/>
                    <a:pt x="51673" y="90726"/>
                    <a:pt x="90441" y="126064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</p:grp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62FAFE8E-0928-803C-CA23-3EA5C3B831B6}"/>
              </a:ext>
            </a:extLst>
          </p:cNvPr>
          <p:cNvSpPr/>
          <p:nvPr/>
        </p:nvSpPr>
        <p:spPr>
          <a:xfrm>
            <a:off x="5453927" y="9571585"/>
            <a:ext cx="266674" cy="319051"/>
          </a:xfrm>
          <a:custGeom>
            <a:avLst/>
            <a:gdLst>
              <a:gd name="connsiteX0" fmla="*/ 104702 w 451173"/>
              <a:gd name="connsiteY0" fmla="*/ 107967 h 539787"/>
              <a:gd name="connsiteX1" fmla="*/ 10880 w 451173"/>
              <a:gd name="connsiteY1" fmla="*/ 381525 h 539787"/>
              <a:gd name="connsiteX2" fmla="*/ 58505 w 451173"/>
              <a:gd name="connsiteY2" fmla="*/ 295133 h 539787"/>
              <a:gd name="connsiteX3" fmla="*/ 92509 w 451173"/>
              <a:gd name="connsiteY3" fmla="*/ 472298 h 539787"/>
              <a:gd name="connsiteX4" fmla="*/ 137849 w 451173"/>
              <a:gd name="connsiteY4" fmla="*/ 469631 h 539787"/>
              <a:gd name="connsiteX5" fmla="*/ 167471 w 451173"/>
              <a:gd name="connsiteY5" fmla="*/ 458772 h 539787"/>
              <a:gd name="connsiteX6" fmla="*/ 104225 w 451173"/>
              <a:gd name="connsiteY6" fmla="*/ 107967 h 539787"/>
              <a:gd name="connsiteX7" fmla="*/ 286629 w 451173"/>
              <a:gd name="connsiteY7" fmla="*/ 395907 h 539787"/>
              <a:gd name="connsiteX8" fmla="*/ 270722 w 451173"/>
              <a:gd name="connsiteY8" fmla="*/ 351807 h 539787"/>
              <a:gd name="connsiteX9" fmla="*/ 194522 w 451173"/>
              <a:gd name="connsiteY9" fmla="*/ 459820 h 539787"/>
              <a:gd name="connsiteX10" fmla="*/ 141373 w 451173"/>
              <a:gd name="connsiteY10" fmla="*/ 483823 h 539787"/>
              <a:gd name="connsiteX11" fmla="*/ 74698 w 451173"/>
              <a:gd name="connsiteY11" fmla="*/ 483823 h 539787"/>
              <a:gd name="connsiteX12" fmla="*/ 172995 w 451173"/>
              <a:gd name="connsiteY12" fmla="*/ 535544 h 539787"/>
              <a:gd name="connsiteX13" fmla="*/ 364352 w 451173"/>
              <a:gd name="connsiteY13" fmla="*/ 414957 h 539787"/>
              <a:gd name="connsiteX14" fmla="*/ 308441 w 451173"/>
              <a:gd name="connsiteY14" fmla="*/ 538782 h 539787"/>
              <a:gd name="connsiteX15" fmla="*/ 450268 w 451173"/>
              <a:gd name="connsiteY15" fmla="*/ 369714 h 539787"/>
              <a:gd name="connsiteX16" fmla="*/ 392070 w 451173"/>
              <a:gd name="connsiteY16" fmla="*/ 428197 h 539787"/>
              <a:gd name="connsiteX17" fmla="*/ 442267 w 451173"/>
              <a:gd name="connsiteY17" fmla="*/ 321517 h 539787"/>
              <a:gd name="connsiteX18" fmla="*/ 284914 w 451173"/>
              <a:gd name="connsiteY18" fmla="*/ 323803 h 539787"/>
              <a:gd name="connsiteX19" fmla="*/ 286820 w 451173"/>
              <a:gd name="connsiteY19" fmla="*/ 396384 h 539787"/>
              <a:gd name="connsiteX20" fmla="*/ 198808 w 451173"/>
              <a:gd name="connsiteY20" fmla="*/ -47 h 539787"/>
              <a:gd name="connsiteX21" fmla="*/ 105463 w 451173"/>
              <a:gd name="connsiteY21" fmla="*/ 276654 h 539787"/>
              <a:gd name="connsiteX22" fmla="*/ 180711 w 451173"/>
              <a:gd name="connsiteY22" fmla="*/ 452010 h 539787"/>
              <a:gd name="connsiteX23" fmla="*/ 186426 w 451173"/>
              <a:gd name="connsiteY23" fmla="*/ 448200 h 539787"/>
              <a:gd name="connsiteX24" fmla="*/ 250243 w 451173"/>
              <a:gd name="connsiteY24" fmla="*/ 363618 h 539787"/>
              <a:gd name="connsiteX25" fmla="*/ 224717 w 451173"/>
              <a:gd name="connsiteY25" fmla="*/ 321422 h 539787"/>
              <a:gd name="connsiteX26" fmla="*/ 144897 w 451173"/>
              <a:gd name="connsiteY26" fmla="*/ 283322 h 539787"/>
              <a:gd name="connsiteX27" fmla="*/ 215382 w 451173"/>
              <a:gd name="connsiteY27" fmla="*/ 292847 h 539787"/>
              <a:gd name="connsiteX28" fmla="*/ 199475 w 451173"/>
              <a:gd name="connsiteY28" fmla="*/ 227124 h 539787"/>
              <a:gd name="connsiteX29" fmla="*/ 134991 w 451173"/>
              <a:gd name="connsiteY29" fmla="*/ 168641 h 539787"/>
              <a:gd name="connsiteX30" fmla="*/ 187950 w 451173"/>
              <a:gd name="connsiteY30" fmla="*/ 186929 h 539787"/>
              <a:gd name="connsiteX31" fmla="*/ 174995 w 451173"/>
              <a:gd name="connsiteY31" fmla="*/ 156068 h 539787"/>
              <a:gd name="connsiteX32" fmla="*/ 165470 w 451173"/>
              <a:gd name="connsiteY32" fmla="*/ 136351 h 539787"/>
              <a:gd name="connsiteX33" fmla="*/ 212429 w 451173"/>
              <a:gd name="connsiteY33" fmla="*/ 27290 h 539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51173" h="539787">
                <a:moveTo>
                  <a:pt x="104702" y="107967"/>
                </a:moveTo>
                <a:cubicBezTo>
                  <a:pt x="3545" y="154258"/>
                  <a:pt x="-17980" y="283512"/>
                  <a:pt x="10880" y="381525"/>
                </a:cubicBezTo>
                <a:cubicBezTo>
                  <a:pt x="18023" y="348701"/>
                  <a:pt x="34501" y="318669"/>
                  <a:pt x="58505" y="295133"/>
                </a:cubicBezTo>
                <a:cubicBezTo>
                  <a:pt x="20405" y="347901"/>
                  <a:pt x="4499" y="459915"/>
                  <a:pt x="92509" y="472298"/>
                </a:cubicBezTo>
                <a:cubicBezTo>
                  <a:pt x="107654" y="474308"/>
                  <a:pt x="123084" y="473403"/>
                  <a:pt x="137849" y="469631"/>
                </a:cubicBezTo>
                <a:cubicBezTo>
                  <a:pt x="148135" y="467107"/>
                  <a:pt x="158042" y="463468"/>
                  <a:pt x="167471" y="458772"/>
                </a:cubicBezTo>
                <a:cubicBezTo>
                  <a:pt x="86223" y="365904"/>
                  <a:pt x="62696" y="222171"/>
                  <a:pt x="104225" y="107967"/>
                </a:cubicBezTo>
                <a:moveTo>
                  <a:pt x="286629" y="395907"/>
                </a:moveTo>
                <a:cubicBezTo>
                  <a:pt x="278056" y="382582"/>
                  <a:pt x="272626" y="367513"/>
                  <a:pt x="270722" y="351807"/>
                </a:cubicBezTo>
                <a:cubicBezTo>
                  <a:pt x="259197" y="395841"/>
                  <a:pt x="232145" y="434207"/>
                  <a:pt x="194522" y="459820"/>
                </a:cubicBezTo>
                <a:cubicBezTo>
                  <a:pt x="178330" y="470898"/>
                  <a:pt x="160327" y="479022"/>
                  <a:pt x="141373" y="483823"/>
                </a:cubicBezTo>
                <a:cubicBezTo>
                  <a:pt x="119560" y="489614"/>
                  <a:pt x="96509" y="489614"/>
                  <a:pt x="74698" y="483823"/>
                </a:cubicBezTo>
                <a:cubicBezTo>
                  <a:pt x="102321" y="509502"/>
                  <a:pt x="136229" y="527362"/>
                  <a:pt x="172995" y="535544"/>
                </a:cubicBezTo>
                <a:cubicBezTo>
                  <a:pt x="261483" y="554594"/>
                  <a:pt x="341969" y="507826"/>
                  <a:pt x="364352" y="414957"/>
                </a:cubicBezTo>
                <a:cubicBezTo>
                  <a:pt x="364352" y="458391"/>
                  <a:pt x="344636" y="501254"/>
                  <a:pt x="308441" y="538782"/>
                </a:cubicBezTo>
                <a:cubicBezTo>
                  <a:pt x="391213" y="519732"/>
                  <a:pt x="450459" y="455820"/>
                  <a:pt x="450268" y="369714"/>
                </a:cubicBezTo>
                <a:cubicBezTo>
                  <a:pt x="436933" y="394459"/>
                  <a:pt x="416740" y="414786"/>
                  <a:pt x="392070" y="428197"/>
                </a:cubicBezTo>
                <a:cubicBezTo>
                  <a:pt x="423122" y="399622"/>
                  <a:pt x="445125" y="359808"/>
                  <a:pt x="442267" y="321517"/>
                </a:cubicBezTo>
                <a:cubicBezTo>
                  <a:pt x="412168" y="239126"/>
                  <a:pt x="323205" y="254842"/>
                  <a:pt x="284914" y="323803"/>
                </a:cubicBezTo>
                <a:cubicBezTo>
                  <a:pt x="278913" y="347720"/>
                  <a:pt x="279581" y="372819"/>
                  <a:pt x="286820" y="396384"/>
                </a:cubicBezTo>
                <a:moveTo>
                  <a:pt x="198808" y="-47"/>
                </a:moveTo>
                <a:cubicBezTo>
                  <a:pt x="122608" y="80535"/>
                  <a:pt x="91271" y="173784"/>
                  <a:pt x="105463" y="276654"/>
                </a:cubicBezTo>
                <a:cubicBezTo>
                  <a:pt x="114131" y="339424"/>
                  <a:pt x="138039" y="404385"/>
                  <a:pt x="180711" y="452010"/>
                </a:cubicBezTo>
                <a:lnTo>
                  <a:pt x="186426" y="448200"/>
                </a:lnTo>
                <a:cubicBezTo>
                  <a:pt x="216621" y="427959"/>
                  <a:pt x="239099" y="398174"/>
                  <a:pt x="250243" y="363618"/>
                </a:cubicBezTo>
                <a:cubicBezTo>
                  <a:pt x="239195" y="351273"/>
                  <a:pt x="230527" y="336957"/>
                  <a:pt x="224717" y="321422"/>
                </a:cubicBezTo>
                <a:cubicBezTo>
                  <a:pt x="199094" y="302372"/>
                  <a:pt x="170614" y="286941"/>
                  <a:pt x="144897" y="283322"/>
                </a:cubicBezTo>
                <a:cubicBezTo>
                  <a:pt x="168805" y="280055"/>
                  <a:pt x="193188" y="283350"/>
                  <a:pt x="215382" y="292847"/>
                </a:cubicBezTo>
                <a:cubicBezTo>
                  <a:pt x="209477" y="271892"/>
                  <a:pt x="204904" y="249413"/>
                  <a:pt x="199475" y="227124"/>
                </a:cubicBezTo>
                <a:cubicBezTo>
                  <a:pt x="185283" y="200873"/>
                  <a:pt x="162518" y="180252"/>
                  <a:pt x="134991" y="168641"/>
                </a:cubicBezTo>
                <a:cubicBezTo>
                  <a:pt x="153945" y="169812"/>
                  <a:pt x="172329" y="176137"/>
                  <a:pt x="187950" y="186929"/>
                </a:cubicBezTo>
                <a:cubicBezTo>
                  <a:pt x="184331" y="176366"/>
                  <a:pt x="179948" y="166060"/>
                  <a:pt x="174995" y="156068"/>
                </a:cubicBezTo>
                <a:cubicBezTo>
                  <a:pt x="171377" y="149210"/>
                  <a:pt x="168137" y="142542"/>
                  <a:pt x="165470" y="136351"/>
                </a:cubicBezTo>
                <a:cubicBezTo>
                  <a:pt x="147564" y="95203"/>
                  <a:pt x="182806" y="52531"/>
                  <a:pt x="212429" y="27290"/>
                </a:cubicBezTo>
                <a:close/>
              </a:path>
            </a:pathLst>
          </a:custGeom>
          <a:solidFill>
            <a:srgbClr val="56B6B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7A9898D-DC99-C296-1472-80201CFE1873}"/>
              </a:ext>
            </a:extLst>
          </p:cNvPr>
          <p:cNvGrpSpPr/>
          <p:nvPr/>
        </p:nvGrpSpPr>
        <p:grpSpPr>
          <a:xfrm>
            <a:off x="5454951" y="7426079"/>
            <a:ext cx="307526" cy="271462"/>
            <a:chOff x="6813804" y="1547526"/>
            <a:chExt cx="601264" cy="530753"/>
          </a:xfrm>
        </p:grpSpPr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D0A5116C-FCC1-C499-3184-D38B81B888F3}"/>
                </a:ext>
              </a:extLst>
            </p:cNvPr>
            <p:cNvSpPr/>
            <p:nvPr/>
          </p:nvSpPr>
          <p:spPr>
            <a:xfrm>
              <a:off x="6818471" y="1806701"/>
              <a:ext cx="92011" cy="234981"/>
            </a:xfrm>
            <a:custGeom>
              <a:avLst/>
              <a:gdLst>
                <a:gd name="connsiteX0" fmla="*/ 23876 w 92011"/>
                <a:gd name="connsiteY0" fmla="*/ 11192 h 234981"/>
                <a:gd name="connsiteX1" fmla="*/ 11303 w 92011"/>
                <a:gd name="connsiteY1" fmla="*/ 23765 h 234981"/>
                <a:gd name="connsiteX2" fmla="*/ 11303 w 92011"/>
                <a:gd name="connsiteY2" fmla="*/ 211121 h 234981"/>
                <a:gd name="connsiteX3" fmla="*/ 23876 w 92011"/>
                <a:gd name="connsiteY3" fmla="*/ 223694 h 234981"/>
                <a:gd name="connsiteX4" fmla="*/ 68072 w 92011"/>
                <a:gd name="connsiteY4" fmla="*/ 223694 h 234981"/>
                <a:gd name="connsiteX5" fmla="*/ 80645 w 92011"/>
                <a:gd name="connsiteY5" fmla="*/ 211121 h 234981"/>
                <a:gd name="connsiteX6" fmla="*/ 80645 w 92011"/>
                <a:gd name="connsiteY6" fmla="*/ 23765 h 234981"/>
                <a:gd name="connsiteX7" fmla="*/ 68072 w 92011"/>
                <a:gd name="connsiteY7" fmla="*/ 11192 h 234981"/>
                <a:gd name="connsiteX8" fmla="*/ 68072 w 92011"/>
                <a:gd name="connsiteY8" fmla="*/ 234934 h 234981"/>
                <a:gd name="connsiteX9" fmla="*/ 23876 w 92011"/>
                <a:gd name="connsiteY9" fmla="*/ 234934 h 234981"/>
                <a:gd name="connsiteX10" fmla="*/ -32 w 92011"/>
                <a:gd name="connsiteY10" fmla="*/ 211121 h 234981"/>
                <a:gd name="connsiteX11" fmla="*/ -32 w 92011"/>
                <a:gd name="connsiteY11" fmla="*/ 23765 h 234981"/>
                <a:gd name="connsiteX12" fmla="*/ 23876 w 92011"/>
                <a:gd name="connsiteY12" fmla="*/ -48 h 234981"/>
                <a:gd name="connsiteX13" fmla="*/ 68072 w 92011"/>
                <a:gd name="connsiteY13" fmla="*/ -48 h 234981"/>
                <a:gd name="connsiteX14" fmla="*/ 91980 w 92011"/>
                <a:gd name="connsiteY14" fmla="*/ 23765 h 234981"/>
                <a:gd name="connsiteX15" fmla="*/ 91980 w 92011"/>
                <a:gd name="connsiteY15" fmla="*/ 211121 h 234981"/>
                <a:gd name="connsiteX16" fmla="*/ 68072 w 92011"/>
                <a:gd name="connsiteY16" fmla="*/ 234934 h 23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2011" h="234981">
                  <a:moveTo>
                    <a:pt x="23876" y="11192"/>
                  </a:moveTo>
                  <a:cubicBezTo>
                    <a:pt x="16951" y="11243"/>
                    <a:pt x="11351" y="16843"/>
                    <a:pt x="11303" y="23765"/>
                  </a:cubicBezTo>
                  <a:lnTo>
                    <a:pt x="11303" y="211121"/>
                  </a:lnTo>
                  <a:cubicBezTo>
                    <a:pt x="11303" y="218065"/>
                    <a:pt x="16932" y="223694"/>
                    <a:pt x="23876" y="223694"/>
                  </a:cubicBezTo>
                  <a:lnTo>
                    <a:pt x="68072" y="223694"/>
                  </a:lnTo>
                  <a:cubicBezTo>
                    <a:pt x="75016" y="223694"/>
                    <a:pt x="80645" y="218065"/>
                    <a:pt x="80645" y="211121"/>
                  </a:cubicBezTo>
                  <a:lnTo>
                    <a:pt x="80645" y="23765"/>
                  </a:lnTo>
                  <a:cubicBezTo>
                    <a:pt x="80597" y="16843"/>
                    <a:pt x="74997" y="11243"/>
                    <a:pt x="68072" y="11192"/>
                  </a:cubicBezTo>
                  <a:close/>
                  <a:moveTo>
                    <a:pt x="68072" y="234934"/>
                  </a:moveTo>
                  <a:lnTo>
                    <a:pt x="23876" y="234934"/>
                  </a:lnTo>
                  <a:cubicBezTo>
                    <a:pt x="10713" y="234934"/>
                    <a:pt x="25" y="224288"/>
                    <a:pt x="-32" y="211121"/>
                  </a:cubicBezTo>
                  <a:lnTo>
                    <a:pt x="-32" y="23765"/>
                  </a:lnTo>
                  <a:cubicBezTo>
                    <a:pt x="16" y="10598"/>
                    <a:pt x="10713" y="-48"/>
                    <a:pt x="23876" y="-48"/>
                  </a:cubicBezTo>
                  <a:lnTo>
                    <a:pt x="68072" y="-48"/>
                  </a:lnTo>
                  <a:cubicBezTo>
                    <a:pt x="81236" y="-48"/>
                    <a:pt x="91923" y="10598"/>
                    <a:pt x="91980" y="23765"/>
                  </a:cubicBezTo>
                  <a:lnTo>
                    <a:pt x="91980" y="211121"/>
                  </a:lnTo>
                  <a:cubicBezTo>
                    <a:pt x="91932" y="224288"/>
                    <a:pt x="81236" y="234934"/>
                    <a:pt x="68072" y="234934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C3922A4F-6747-364F-7A8D-D1CA01D18626}"/>
                </a:ext>
              </a:extLst>
            </p:cNvPr>
            <p:cNvSpPr/>
            <p:nvPr/>
          </p:nvSpPr>
          <p:spPr>
            <a:xfrm>
              <a:off x="6813804" y="1801938"/>
              <a:ext cx="101345" cy="244030"/>
            </a:xfrm>
            <a:custGeom>
              <a:avLst/>
              <a:gdLst>
                <a:gd name="connsiteX0" fmla="*/ 72739 w 101345"/>
                <a:gd name="connsiteY0" fmla="*/ 243983 h 244030"/>
                <a:gd name="connsiteX1" fmla="*/ 28543 w 101345"/>
                <a:gd name="connsiteY1" fmla="*/ 243983 h 244030"/>
                <a:gd name="connsiteX2" fmla="*/ -32 w 101345"/>
                <a:gd name="connsiteY2" fmla="*/ 215408 h 244030"/>
                <a:gd name="connsiteX3" fmla="*/ -32 w 101345"/>
                <a:gd name="connsiteY3" fmla="*/ 28527 h 244030"/>
                <a:gd name="connsiteX4" fmla="*/ 28543 w 101345"/>
                <a:gd name="connsiteY4" fmla="*/ -48 h 244030"/>
                <a:gd name="connsiteX5" fmla="*/ 72739 w 101345"/>
                <a:gd name="connsiteY5" fmla="*/ -48 h 244030"/>
                <a:gd name="connsiteX6" fmla="*/ 101314 w 101345"/>
                <a:gd name="connsiteY6" fmla="*/ 28527 h 244030"/>
                <a:gd name="connsiteX7" fmla="*/ 101314 w 101345"/>
                <a:gd name="connsiteY7" fmla="*/ 215884 h 244030"/>
                <a:gd name="connsiteX8" fmla="*/ 72739 w 101345"/>
                <a:gd name="connsiteY8" fmla="*/ 243983 h 244030"/>
                <a:gd name="connsiteX9" fmla="*/ 28543 w 101345"/>
                <a:gd name="connsiteY9" fmla="*/ 9001 h 244030"/>
                <a:gd name="connsiteX10" fmla="*/ 8826 w 101345"/>
                <a:gd name="connsiteY10" fmla="*/ 28051 h 244030"/>
                <a:gd name="connsiteX11" fmla="*/ 8826 w 101345"/>
                <a:gd name="connsiteY11" fmla="*/ 215884 h 244030"/>
                <a:gd name="connsiteX12" fmla="*/ 28543 w 101345"/>
                <a:gd name="connsiteY12" fmla="*/ 235505 h 244030"/>
                <a:gd name="connsiteX13" fmla="*/ 72739 w 101345"/>
                <a:gd name="connsiteY13" fmla="*/ 235505 h 244030"/>
                <a:gd name="connsiteX14" fmla="*/ 92456 w 101345"/>
                <a:gd name="connsiteY14" fmla="*/ 215884 h 244030"/>
                <a:gd name="connsiteX15" fmla="*/ 92456 w 101345"/>
                <a:gd name="connsiteY15" fmla="*/ 28527 h 244030"/>
                <a:gd name="connsiteX16" fmla="*/ 72739 w 101345"/>
                <a:gd name="connsiteY16" fmla="*/ 9477 h 244030"/>
                <a:gd name="connsiteX17" fmla="*/ 72739 w 101345"/>
                <a:gd name="connsiteY17" fmla="*/ 232648 h 244030"/>
                <a:gd name="connsiteX18" fmla="*/ 28543 w 101345"/>
                <a:gd name="connsiteY18" fmla="*/ 232648 h 244030"/>
                <a:gd name="connsiteX19" fmla="*/ 11684 w 101345"/>
                <a:gd name="connsiteY19" fmla="*/ 215884 h 244030"/>
                <a:gd name="connsiteX20" fmla="*/ 11684 w 101345"/>
                <a:gd name="connsiteY20" fmla="*/ 28527 h 244030"/>
                <a:gd name="connsiteX21" fmla="*/ 28543 w 101345"/>
                <a:gd name="connsiteY21" fmla="*/ 11763 h 244030"/>
                <a:gd name="connsiteX22" fmla="*/ 72739 w 101345"/>
                <a:gd name="connsiteY22" fmla="*/ 11763 h 244030"/>
                <a:gd name="connsiteX23" fmla="*/ 89598 w 101345"/>
                <a:gd name="connsiteY23" fmla="*/ 28527 h 244030"/>
                <a:gd name="connsiteX24" fmla="*/ 89598 w 101345"/>
                <a:gd name="connsiteY24" fmla="*/ 215884 h 244030"/>
                <a:gd name="connsiteX25" fmla="*/ 72739 w 101345"/>
                <a:gd name="connsiteY25" fmla="*/ 232648 h 244030"/>
                <a:gd name="connsiteX26" fmla="*/ 28543 w 101345"/>
                <a:gd name="connsiteY26" fmla="*/ 20240 h 244030"/>
                <a:gd name="connsiteX27" fmla="*/ 20161 w 101345"/>
                <a:gd name="connsiteY27" fmla="*/ 28527 h 244030"/>
                <a:gd name="connsiteX28" fmla="*/ 20161 w 101345"/>
                <a:gd name="connsiteY28" fmla="*/ 215884 h 244030"/>
                <a:gd name="connsiteX29" fmla="*/ 28543 w 101345"/>
                <a:gd name="connsiteY29" fmla="*/ 224171 h 244030"/>
                <a:gd name="connsiteX30" fmla="*/ 72739 w 101345"/>
                <a:gd name="connsiteY30" fmla="*/ 224171 h 244030"/>
                <a:gd name="connsiteX31" fmla="*/ 81026 w 101345"/>
                <a:gd name="connsiteY31" fmla="*/ 215884 h 244030"/>
                <a:gd name="connsiteX32" fmla="*/ 81026 w 101345"/>
                <a:gd name="connsiteY32" fmla="*/ 28527 h 244030"/>
                <a:gd name="connsiteX33" fmla="*/ 72739 w 101345"/>
                <a:gd name="connsiteY33" fmla="*/ 20240 h 24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01345" h="244030">
                  <a:moveTo>
                    <a:pt x="72739" y="243983"/>
                  </a:moveTo>
                  <a:lnTo>
                    <a:pt x="28543" y="243983"/>
                  </a:lnTo>
                  <a:cubicBezTo>
                    <a:pt x="12760" y="243983"/>
                    <a:pt x="-32" y="231190"/>
                    <a:pt x="-32" y="215408"/>
                  </a:cubicBezTo>
                  <a:lnTo>
                    <a:pt x="-32" y="28527"/>
                  </a:lnTo>
                  <a:cubicBezTo>
                    <a:pt x="-32" y="12745"/>
                    <a:pt x="12760" y="-48"/>
                    <a:pt x="28543" y="-48"/>
                  </a:cubicBezTo>
                  <a:lnTo>
                    <a:pt x="72739" y="-48"/>
                  </a:lnTo>
                  <a:cubicBezTo>
                    <a:pt x="88522" y="-48"/>
                    <a:pt x="101314" y="12745"/>
                    <a:pt x="101314" y="28527"/>
                  </a:cubicBezTo>
                  <a:lnTo>
                    <a:pt x="101314" y="215884"/>
                  </a:lnTo>
                  <a:cubicBezTo>
                    <a:pt x="101057" y="231479"/>
                    <a:pt x="88332" y="243983"/>
                    <a:pt x="72739" y="243983"/>
                  </a:cubicBezTo>
                  <a:close/>
                  <a:moveTo>
                    <a:pt x="28543" y="9001"/>
                  </a:moveTo>
                  <a:cubicBezTo>
                    <a:pt x="17885" y="8945"/>
                    <a:pt x="9141" y="17401"/>
                    <a:pt x="8826" y="28051"/>
                  </a:cubicBezTo>
                  <a:lnTo>
                    <a:pt x="8826" y="215884"/>
                  </a:lnTo>
                  <a:cubicBezTo>
                    <a:pt x="8874" y="226736"/>
                    <a:pt x="17694" y="235505"/>
                    <a:pt x="28543" y="235505"/>
                  </a:cubicBezTo>
                  <a:lnTo>
                    <a:pt x="72739" y="235505"/>
                  </a:lnTo>
                  <a:cubicBezTo>
                    <a:pt x="83588" y="235505"/>
                    <a:pt x="92399" y="226736"/>
                    <a:pt x="92456" y="215884"/>
                  </a:cubicBezTo>
                  <a:lnTo>
                    <a:pt x="92456" y="28527"/>
                  </a:lnTo>
                  <a:cubicBezTo>
                    <a:pt x="92142" y="17877"/>
                    <a:pt x="83398" y="9421"/>
                    <a:pt x="72739" y="9477"/>
                  </a:cubicBezTo>
                  <a:close/>
                  <a:moveTo>
                    <a:pt x="72739" y="232648"/>
                  </a:moveTo>
                  <a:lnTo>
                    <a:pt x="28543" y="232648"/>
                  </a:lnTo>
                  <a:cubicBezTo>
                    <a:pt x="19266" y="232648"/>
                    <a:pt x="11741" y="225157"/>
                    <a:pt x="11684" y="215884"/>
                  </a:cubicBezTo>
                  <a:lnTo>
                    <a:pt x="11684" y="28527"/>
                  </a:lnTo>
                  <a:cubicBezTo>
                    <a:pt x="11741" y="19254"/>
                    <a:pt x="19266" y="11763"/>
                    <a:pt x="28543" y="11763"/>
                  </a:cubicBezTo>
                  <a:lnTo>
                    <a:pt x="72739" y="11763"/>
                  </a:lnTo>
                  <a:cubicBezTo>
                    <a:pt x="82016" y="11763"/>
                    <a:pt x="89541" y="19254"/>
                    <a:pt x="89598" y="28527"/>
                  </a:cubicBezTo>
                  <a:lnTo>
                    <a:pt x="89598" y="215884"/>
                  </a:lnTo>
                  <a:cubicBezTo>
                    <a:pt x="89551" y="225157"/>
                    <a:pt x="82016" y="232648"/>
                    <a:pt x="72739" y="232648"/>
                  </a:cubicBezTo>
                  <a:close/>
                  <a:moveTo>
                    <a:pt x="28543" y="20240"/>
                  </a:moveTo>
                  <a:cubicBezTo>
                    <a:pt x="23952" y="20240"/>
                    <a:pt x="20209" y="23935"/>
                    <a:pt x="20161" y="28527"/>
                  </a:cubicBezTo>
                  <a:lnTo>
                    <a:pt x="20161" y="215884"/>
                  </a:lnTo>
                  <a:cubicBezTo>
                    <a:pt x="20209" y="220476"/>
                    <a:pt x="23952" y="224171"/>
                    <a:pt x="28543" y="224171"/>
                  </a:cubicBezTo>
                  <a:lnTo>
                    <a:pt x="72739" y="224171"/>
                  </a:lnTo>
                  <a:cubicBezTo>
                    <a:pt x="77311" y="224171"/>
                    <a:pt x="81026" y="220461"/>
                    <a:pt x="81026" y="215884"/>
                  </a:cubicBezTo>
                  <a:lnTo>
                    <a:pt x="81026" y="28527"/>
                  </a:lnTo>
                  <a:cubicBezTo>
                    <a:pt x="81026" y="23950"/>
                    <a:pt x="77311" y="20240"/>
                    <a:pt x="72739" y="20240"/>
                  </a:cubicBez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9198529A-3AA9-AC91-2C7D-C2CAB359F5C0}"/>
                </a:ext>
              </a:extLst>
            </p:cNvPr>
            <p:cNvSpPr/>
            <p:nvPr/>
          </p:nvSpPr>
          <p:spPr>
            <a:xfrm>
              <a:off x="6899019" y="1864096"/>
              <a:ext cx="512294" cy="209671"/>
            </a:xfrm>
            <a:custGeom>
              <a:avLst/>
              <a:gdLst>
                <a:gd name="connsiteX0" fmla="*/ 2859 w 512294"/>
                <a:gd name="connsiteY0" fmla="*/ 130771 h 209671"/>
                <a:gd name="connsiteX1" fmla="*/ 140780 w 512294"/>
                <a:gd name="connsiteY1" fmla="*/ 168871 h 209671"/>
                <a:gd name="connsiteX2" fmla="*/ 244222 w 512294"/>
                <a:gd name="connsiteY2" fmla="*/ 204876 h 209671"/>
                <a:gd name="connsiteX3" fmla="*/ 309659 w 512294"/>
                <a:gd name="connsiteY3" fmla="*/ 205638 h 209671"/>
                <a:gd name="connsiteX4" fmla="*/ 328709 w 512294"/>
                <a:gd name="connsiteY4" fmla="*/ 193351 h 209671"/>
                <a:gd name="connsiteX5" fmla="*/ 366809 w 512294"/>
                <a:gd name="connsiteY5" fmla="*/ 162299 h 209671"/>
                <a:gd name="connsiteX6" fmla="*/ 470155 w 512294"/>
                <a:gd name="connsiteY6" fmla="*/ 78003 h 209671"/>
                <a:gd name="connsiteX7" fmla="*/ 500921 w 512294"/>
                <a:gd name="connsiteY7" fmla="*/ 52857 h 209671"/>
                <a:gd name="connsiteX8" fmla="*/ 505302 w 512294"/>
                <a:gd name="connsiteY8" fmla="*/ 9433 h 209671"/>
                <a:gd name="connsiteX9" fmla="*/ 503873 w 512294"/>
                <a:gd name="connsiteY9" fmla="*/ 7804 h 209671"/>
                <a:gd name="connsiteX10" fmla="*/ 472156 w 512294"/>
                <a:gd name="connsiteY10" fmla="*/ 88 h 209671"/>
                <a:gd name="connsiteX11" fmla="*/ 398718 w 512294"/>
                <a:gd name="connsiteY11" fmla="*/ 28092 h 209671"/>
                <a:gd name="connsiteX12" fmla="*/ 315183 w 512294"/>
                <a:gd name="connsiteY12" fmla="*/ 82861 h 209671"/>
                <a:gd name="connsiteX13" fmla="*/ 310325 w 512294"/>
                <a:gd name="connsiteY13" fmla="*/ 91433 h 209671"/>
                <a:gd name="connsiteX14" fmla="*/ 315469 w 512294"/>
                <a:gd name="connsiteY14" fmla="*/ 94647 h 209671"/>
                <a:gd name="connsiteX15" fmla="*/ 317184 w 512294"/>
                <a:gd name="connsiteY15" fmla="*/ 93814 h 209671"/>
                <a:gd name="connsiteX16" fmla="*/ 401004 w 512294"/>
                <a:gd name="connsiteY16" fmla="*/ 38855 h 209671"/>
                <a:gd name="connsiteX17" fmla="*/ 473870 w 512294"/>
                <a:gd name="connsiteY17" fmla="*/ 12661 h 209671"/>
                <a:gd name="connsiteX18" fmla="*/ 500540 w 512294"/>
                <a:gd name="connsiteY18" fmla="*/ 33521 h 209671"/>
                <a:gd name="connsiteX19" fmla="*/ 498921 w 512294"/>
                <a:gd name="connsiteY19" fmla="*/ 41141 h 209671"/>
                <a:gd name="connsiteX20" fmla="*/ 498921 w 512294"/>
                <a:gd name="connsiteY20" fmla="*/ 41141 h 209671"/>
                <a:gd name="connsiteX21" fmla="*/ 496635 w 512294"/>
                <a:gd name="connsiteY21" fmla="*/ 42951 h 209671"/>
                <a:gd name="connsiteX22" fmla="*/ 485395 w 512294"/>
                <a:gd name="connsiteY22" fmla="*/ 52476 h 209671"/>
                <a:gd name="connsiteX23" fmla="*/ 443485 w 512294"/>
                <a:gd name="connsiteY23" fmla="*/ 86766 h 209671"/>
                <a:gd name="connsiteX24" fmla="*/ 341568 w 512294"/>
                <a:gd name="connsiteY24" fmla="*/ 170014 h 209671"/>
                <a:gd name="connsiteX25" fmla="*/ 316041 w 512294"/>
                <a:gd name="connsiteY25" fmla="*/ 190779 h 209671"/>
                <a:gd name="connsiteX26" fmla="*/ 315565 w 512294"/>
                <a:gd name="connsiteY26" fmla="*/ 190779 h 209671"/>
                <a:gd name="connsiteX27" fmla="*/ 309088 w 512294"/>
                <a:gd name="connsiteY27" fmla="*/ 193636 h 209671"/>
                <a:gd name="connsiteX28" fmla="*/ 282799 w 512294"/>
                <a:gd name="connsiteY28" fmla="*/ 196494 h 209671"/>
                <a:gd name="connsiteX29" fmla="*/ 184214 w 512294"/>
                <a:gd name="connsiteY29" fmla="*/ 169538 h 209671"/>
                <a:gd name="connsiteX30" fmla="*/ 86298 w 512294"/>
                <a:gd name="connsiteY30" fmla="*/ 137820 h 209671"/>
                <a:gd name="connsiteX31" fmla="*/ 9431 w 512294"/>
                <a:gd name="connsiteY31" fmla="*/ 118103 h 209671"/>
                <a:gd name="connsiteX32" fmla="*/ 2668 w 512294"/>
                <a:gd name="connsiteY32" fmla="*/ 130295 h 20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12294" h="209671">
                  <a:moveTo>
                    <a:pt x="2859" y="130771"/>
                  </a:moveTo>
                  <a:cubicBezTo>
                    <a:pt x="49341" y="141249"/>
                    <a:pt x="95537" y="154012"/>
                    <a:pt x="140780" y="168871"/>
                  </a:cubicBezTo>
                  <a:cubicBezTo>
                    <a:pt x="175452" y="180301"/>
                    <a:pt x="208504" y="196780"/>
                    <a:pt x="244222" y="204876"/>
                  </a:cubicBezTo>
                  <a:cubicBezTo>
                    <a:pt x="265577" y="210934"/>
                    <a:pt x="288161" y="211200"/>
                    <a:pt x="309659" y="205638"/>
                  </a:cubicBezTo>
                  <a:cubicBezTo>
                    <a:pt x="316707" y="202742"/>
                    <a:pt x="323165" y="198580"/>
                    <a:pt x="328709" y="193351"/>
                  </a:cubicBezTo>
                  <a:lnTo>
                    <a:pt x="366809" y="162299"/>
                  </a:lnTo>
                  <a:lnTo>
                    <a:pt x="470155" y="78003"/>
                  </a:lnTo>
                  <a:lnTo>
                    <a:pt x="500921" y="52857"/>
                  </a:lnTo>
                  <a:cubicBezTo>
                    <a:pt x="514123" y="42075"/>
                    <a:pt x="516085" y="22634"/>
                    <a:pt x="505302" y="9433"/>
                  </a:cubicBezTo>
                  <a:cubicBezTo>
                    <a:pt x="504845" y="8873"/>
                    <a:pt x="504369" y="8330"/>
                    <a:pt x="503873" y="7804"/>
                  </a:cubicBezTo>
                  <a:cubicBezTo>
                    <a:pt x="496540" y="-7"/>
                    <a:pt x="481775" y="-388"/>
                    <a:pt x="472156" y="88"/>
                  </a:cubicBezTo>
                  <a:cubicBezTo>
                    <a:pt x="445676" y="2957"/>
                    <a:pt x="420387" y="12602"/>
                    <a:pt x="398718" y="28092"/>
                  </a:cubicBezTo>
                  <a:cubicBezTo>
                    <a:pt x="370905" y="46380"/>
                    <a:pt x="343063" y="64636"/>
                    <a:pt x="315183" y="82861"/>
                  </a:cubicBezTo>
                  <a:cubicBezTo>
                    <a:pt x="312097" y="84593"/>
                    <a:pt x="310231" y="87894"/>
                    <a:pt x="310325" y="91433"/>
                  </a:cubicBezTo>
                  <a:cubicBezTo>
                    <a:pt x="310859" y="93740"/>
                    <a:pt x="313155" y="95178"/>
                    <a:pt x="315469" y="94647"/>
                  </a:cubicBezTo>
                  <a:cubicBezTo>
                    <a:pt x="316098" y="94502"/>
                    <a:pt x="316679" y="94217"/>
                    <a:pt x="317184" y="93814"/>
                  </a:cubicBezTo>
                  <a:lnTo>
                    <a:pt x="401004" y="38855"/>
                  </a:lnTo>
                  <a:cubicBezTo>
                    <a:pt x="422149" y="24949"/>
                    <a:pt x="448057" y="12280"/>
                    <a:pt x="473870" y="12661"/>
                  </a:cubicBezTo>
                  <a:cubicBezTo>
                    <a:pt x="487776" y="12661"/>
                    <a:pt x="500635" y="17043"/>
                    <a:pt x="500540" y="33521"/>
                  </a:cubicBezTo>
                  <a:cubicBezTo>
                    <a:pt x="500492" y="36141"/>
                    <a:pt x="499940" y="38727"/>
                    <a:pt x="498921" y="41141"/>
                  </a:cubicBezTo>
                  <a:cubicBezTo>
                    <a:pt x="497873" y="43427"/>
                    <a:pt x="498921" y="41141"/>
                    <a:pt x="498921" y="41141"/>
                  </a:cubicBezTo>
                  <a:lnTo>
                    <a:pt x="496635" y="42951"/>
                  </a:lnTo>
                  <a:lnTo>
                    <a:pt x="485395" y="52476"/>
                  </a:lnTo>
                  <a:lnTo>
                    <a:pt x="443485" y="86766"/>
                  </a:lnTo>
                  <a:lnTo>
                    <a:pt x="341568" y="170014"/>
                  </a:lnTo>
                  <a:lnTo>
                    <a:pt x="316041" y="190779"/>
                  </a:lnTo>
                  <a:cubicBezTo>
                    <a:pt x="316041" y="190779"/>
                    <a:pt x="314040" y="192208"/>
                    <a:pt x="315565" y="190779"/>
                  </a:cubicBezTo>
                  <a:cubicBezTo>
                    <a:pt x="313536" y="192008"/>
                    <a:pt x="311364" y="192970"/>
                    <a:pt x="309088" y="193636"/>
                  </a:cubicBezTo>
                  <a:cubicBezTo>
                    <a:pt x="300534" y="196008"/>
                    <a:pt x="291657" y="196980"/>
                    <a:pt x="282799" y="196494"/>
                  </a:cubicBezTo>
                  <a:cubicBezTo>
                    <a:pt x="248032" y="195827"/>
                    <a:pt x="216124" y="181825"/>
                    <a:pt x="184214" y="169538"/>
                  </a:cubicBezTo>
                  <a:cubicBezTo>
                    <a:pt x="152125" y="157339"/>
                    <a:pt x="119445" y="146753"/>
                    <a:pt x="86298" y="137820"/>
                  </a:cubicBezTo>
                  <a:cubicBezTo>
                    <a:pt x="60866" y="130676"/>
                    <a:pt x="35244" y="124009"/>
                    <a:pt x="9431" y="118103"/>
                  </a:cubicBezTo>
                  <a:cubicBezTo>
                    <a:pt x="3240" y="116770"/>
                    <a:pt x="-4095" y="128676"/>
                    <a:pt x="2668" y="130295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7C7F8268-8340-6115-94A5-05C7C27426B1}"/>
                </a:ext>
              </a:extLst>
            </p:cNvPr>
            <p:cNvSpPr/>
            <p:nvPr/>
          </p:nvSpPr>
          <p:spPr>
            <a:xfrm>
              <a:off x="6895047" y="1860853"/>
              <a:ext cx="520021" cy="217426"/>
            </a:xfrm>
            <a:custGeom>
              <a:avLst/>
              <a:gdLst>
                <a:gd name="connsiteX0" fmla="*/ 286294 w 520021"/>
                <a:gd name="connsiteY0" fmla="*/ 217358 h 217426"/>
                <a:gd name="connsiteX1" fmla="*/ 247242 w 520021"/>
                <a:gd name="connsiteY1" fmla="*/ 212310 h 217426"/>
                <a:gd name="connsiteX2" fmla="*/ 181614 w 520021"/>
                <a:gd name="connsiteY2" fmla="*/ 190402 h 217426"/>
                <a:gd name="connsiteX3" fmla="*/ 143514 w 520021"/>
                <a:gd name="connsiteY3" fmla="*/ 176210 h 217426"/>
                <a:gd name="connsiteX4" fmla="*/ 5973 w 520021"/>
                <a:gd name="connsiteY4" fmla="*/ 138110 h 217426"/>
                <a:gd name="connsiteX5" fmla="*/ 5973 w 520021"/>
                <a:gd name="connsiteY5" fmla="*/ 138110 h 217426"/>
                <a:gd name="connsiteX6" fmla="*/ 144 w 520021"/>
                <a:gd name="connsiteY6" fmla="*/ 129047 h 217426"/>
                <a:gd name="connsiteX7" fmla="*/ 258 w 520021"/>
                <a:gd name="connsiteY7" fmla="*/ 128585 h 217426"/>
                <a:gd name="connsiteX8" fmla="*/ 14641 w 520021"/>
                <a:gd name="connsiteY8" fmla="*/ 117822 h 217426"/>
                <a:gd name="connsiteX9" fmla="*/ 91698 w 520021"/>
                <a:gd name="connsiteY9" fmla="*/ 137538 h 217426"/>
                <a:gd name="connsiteX10" fmla="*/ 189996 w 520021"/>
                <a:gd name="connsiteY10" fmla="*/ 169352 h 217426"/>
                <a:gd name="connsiteX11" fmla="*/ 199521 w 520021"/>
                <a:gd name="connsiteY11" fmla="*/ 173067 h 217426"/>
                <a:gd name="connsiteX12" fmla="*/ 287151 w 520021"/>
                <a:gd name="connsiteY12" fmla="*/ 196117 h 217426"/>
                <a:gd name="connsiteX13" fmla="*/ 312107 w 520021"/>
                <a:gd name="connsiteY13" fmla="*/ 193355 h 217426"/>
                <a:gd name="connsiteX14" fmla="*/ 316965 w 520021"/>
                <a:gd name="connsiteY14" fmla="*/ 191831 h 217426"/>
                <a:gd name="connsiteX15" fmla="*/ 317536 w 520021"/>
                <a:gd name="connsiteY15" fmla="*/ 191831 h 217426"/>
                <a:gd name="connsiteX16" fmla="*/ 499654 w 520021"/>
                <a:gd name="connsiteY16" fmla="*/ 43336 h 217426"/>
                <a:gd name="connsiteX17" fmla="*/ 500797 w 520021"/>
                <a:gd name="connsiteY17" fmla="*/ 37621 h 217426"/>
                <a:gd name="connsiteX18" fmla="*/ 478413 w 520021"/>
                <a:gd name="connsiteY18" fmla="*/ 20952 h 217426"/>
                <a:gd name="connsiteX19" fmla="*/ 407928 w 520021"/>
                <a:gd name="connsiteY19" fmla="*/ 46479 h 217426"/>
                <a:gd name="connsiteX20" fmla="*/ 324108 w 520021"/>
                <a:gd name="connsiteY20" fmla="*/ 101534 h 217426"/>
                <a:gd name="connsiteX21" fmla="*/ 315441 w 520021"/>
                <a:gd name="connsiteY21" fmla="*/ 102296 h 217426"/>
                <a:gd name="connsiteX22" fmla="*/ 310678 w 520021"/>
                <a:gd name="connsiteY22" fmla="*/ 96295 h 217426"/>
                <a:gd name="connsiteX23" fmla="*/ 317441 w 520021"/>
                <a:gd name="connsiteY23" fmla="*/ 83436 h 217426"/>
                <a:gd name="connsiteX24" fmla="*/ 400975 w 520021"/>
                <a:gd name="connsiteY24" fmla="*/ 28668 h 217426"/>
                <a:gd name="connsiteX25" fmla="*/ 476413 w 520021"/>
                <a:gd name="connsiteY25" fmla="*/ 93 h 217426"/>
                <a:gd name="connsiteX26" fmla="*/ 511560 w 520021"/>
                <a:gd name="connsiteY26" fmla="*/ 9618 h 217426"/>
                <a:gd name="connsiteX27" fmla="*/ 507617 w 520021"/>
                <a:gd name="connsiteY27" fmla="*/ 59302 h 217426"/>
                <a:gd name="connsiteX28" fmla="*/ 507465 w 520021"/>
                <a:gd name="connsiteY28" fmla="*/ 59433 h 217426"/>
                <a:gd name="connsiteX29" fmla="*/ 334109 w 520021"/>
                <a:gd name="connsiteY29" fmla="*/ 201356 h 217426"/>
                <a:gd name="connsiteX30" fmla="*/ 315059 w 520021"/>
                <a:gd name="connsiteY30" fmla="*/ 213262 h 217426"/>
                <a:gd name="connsiteX31" fmla="*/ 286294 w 520021"/>
                <a:gd name="connsiteY31" fmla="*/ 217358 h 217426"/>
                <a:gd name="connsiteX32" fmla="*/ 8545 w 520021"/>
                <a:gd name="connsiteY32" fmla="*/ 130014 h 217426"/>
                <a:gd name="connsiteX33" fmla="*/ 146086 w 520021"/>
                <a:gd name="connsiteY33" fmla="*/ 168114 h 217426"/>
                <a:gd name="connsiteX34" fmla="*/ 184758 w 520021"/>
                <a:gd name="connsiteY34" fmla="*/ 182496 h 217426"/>
                <a:gd name="connsiteX35" fmla="*/ 249147 w 520021"/>
                <a:gd name="connsiteY35" fmla="*/ 204023 h 217426"/>
                <a:gd name="connsiteX36" fmla="*/ 312297 w 520021"/>
                <a:gd name="connsiteY36" fmla="*/ 204975 h 217426"/>
                <a:gd name="connsiteX37" fmla="*/ 328680 w 520021"/>
                <a:gd name="connsiteY37" fmla="*/ 194593 h 217426"/>
                <a:gd name="connsiteX38" fmla="*/ 502416 w 520021"/>
                <a:gd name="connsiteY38" fmla="*/ 52861 h 217426"/>
                <a:gd name="connsiteX39" fmla="*/ 511941 w 520021"/>
                <a:gd name="connsiteY39" fmla="*/ 36954 h 217426"/>
                <a:gd name="connsiteX40" fmla="*/ 505179 w 520021"/>
                <a:gd name="connsiteY40" fmla="*/ 50480 h 217426"/>
                <a:gd name="connsiteX41" fmla="*/ 503654 w 520021"/>
                <a:gd name="connsiteY41" fmla="*/ 50480 h 217426"/>
                <a:gd name="connsiteX42" fmla="*/ 322203 w 520021"/>
                <a:gd name="connsiteY42" fmla="*/ 198308 h 217426"/>
                <a:gd name="connsiteX43" fmla="*/ 322203 w 520021"/>
                <a:gd name="connsiteY43" fmla="*/ 198308 h 217426"/>
                <a:gd name="connsiteX44" fmla="*/ 318870 w 520021"/>
                <a:gd name="connsiteY44" fmla="*/ 200403 h 217426"/>
                <a:gd name="connsiteX45" fmla="*/ 318870 w 520021"/>
                <a:gd name="connsiteY45" fmla="*/ 200403 h 217426"/>
                <a:gd name="connsiteX46" fmla="*/ 315155 w 520021"/>
                <a:gd name="connsiteY46" fmla="*/ 201737 h 217426"/>
                <a:gd name="connsiteX47" fmla="*/ 287342 w 520021"/>
                <a:gd name="connsiteY47" fmla="*/ 204880 h 217426"/>
                <a:gd name="connsiteX48" fmla="*/ 196759 w 520021"/>
                <a:gd name="connsiteY48" fmla="*/ 181258 h 217426"/>
                <a:gd name="connsiteX49" fmla="*/ 187234 w 520021"/>
                <a:gd name="connsiteY49" fmla="*/ 177543 h 217426"/>
                <a:gd name="connsiteX50" fmla="*/ 89698 w 520021"/>
                <a:gd name="connsiteY50" fmla="*/ 146016 h 217426"/>
                <a:gd name="connsiteX51" fmla="*/ 13022 w 520021"/>
                <a:gd name="connsiteY51" fmla="*/ 126394 h 217426"/>
                <a:gd name="connsiteX52" fmla="*/ 11117 w 520021"/>
                <a:gd name="connsiteY52" fmla="*/ 127347 h 217426"/>
                <a:gd name="connsiteX53" fmla="*/ 8545 w 520021"/>
                <a:gd name="connsiteY53" fmla="*/ 130014 h 217426"/>
                <a:gd name="connsiteX54" fmla="*/ 7688 w 520021"/>
                <a:gd name="connsiteY54" fmla="*/ 130014 h 217426"/>
                <a:gd name="connsiteX55" fmla="*/ 6831 w 520021"/>
                <a:gd name="connsiteY55" fmla="*/ 134205 h 217426"/>
                <a:gd name="connsiteX56" fmla="*/ 7783 w 520021"/>
                <a:gd name="connsiteY56" fmla="*/ 130014 h 217426"/>
                <a:gd name="connsiteX57" fmla="*/ 481557 w 520021"/>
                <a:gd name="connsiteY57" fmla="*/ 7713 h 217426"/>
                <a:gd name="connsiteX58" fmla="*/ 476508 w 520021"/>
                <a:gd name="connsiteY58" fmla="*/ 7713 h 217426"/>
                <a:gd name="connsiteX59" fmla="*/ 405166 w 520021"/>
                <a:gd name="connsiteY59" fmla="*/ 34954 h 217426"/>
                <a:gd name="connsiteX60" fmla="*/ 321727 w 520021"/>
                <a:gd name="connsiteY60" fmla="*/ 89723 h 217426"/>
                <a:gd name="connsiteX61" fmla="*/ 318679 w 520021"/>
                <a:gd name="connsiteY61" fmla="*/ 93914 h 217426"/>
                <a:gd name="connsiteX62" fmla="*/ 402690 w 520021"/>
                <a:gd name="connsiteY62" fmla="*/ 38478 h 217426"/>
                <a:gd name="connsiteX63" fmla="*/ 477937 w 520021"/>
                <a:gd name="connsiteY63" fmla="*/ 11618 h 217426"/>
                <a:gd name="connsiteX64" fmla="*/ 508703 w 520021"/>
                <a:gd name="connsiteY64" fmla="*/ 34192 h 217426"/>
                <a:gd name="connsiteX65" fmla="*/ 511941 w 520021"/>
                <a:gd name="connsiteY65" fmla="*/ 31335 h 217426"/>
                <a:gd name="connsiteX66" fmla="*/ 504797 w 520021"/>
                <a:gd name="connsiteY66" fmla="*/ 13999 h 217426"/>
                <a:gd name="connsiteX67" fmla="*/ 481557 w 520021"/>
                <a:gd name="connsiteY67" fmla="*/ 7522 h 21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520021" h="217426">
                  <a:moveTo>
                    <a:pt x="286294" y="217358"/>
                  </a:moveTo>
                  <a:cubicBezTo>
                    <a:pt x="273131" y="217120"/>
                    <a:pt x="260034" y="215424"/>
                    <a:pt x="247242" y="212310"/>
                  </a:cubicBezTo>
                  <a:cubicBezTo>
                    <a:pt x="224839" y="206699"/>
                    <a:pt x="202893" y="199384"/>
                    <a:pt x="181614" y="190402"/>
                  </a:cubicBezTo>
                  <a:cubicBezTo>
                    <a:pt x="169136" y="185544"/>
                    <a:pt x="156278" y="180877"/>
                    <a:pt x="143514" y="176210"/>
                  </a:cubicBezTo>
                  <a:cubicBezTo>
                    <a:pt x="99223" y="161637"/>
                    <a:pt x="52932" y="148778"/>
                    <a:pt x="5973" y="138110"/>
                  </a:cubicBezTo>
                  <a:lnTo>
                    <a:pt x="5973" y="138110"/>
                  </a:lnTo>
                  <a:cubicBezTo>
                    <a:pt x="1859" y="137217"/>
                    <a:pt x="-751" y="133160"/>
                    <a:pt x="144" y="129047"/>
                  </a:cubicBezTo>
                  <a:cubicBezTo>
                    <a:pt x="173" y="128892"/>
                    <a:pt x="211" y="128737"/>
                    <a:pt x="258" y="128585"/>
                  </a:cubicBezTo>
                  <a:cubicBezTo>
                    <a:pt x="1554" y="121821"/>
                    <a:pt x="7783" y="117158"/>
                    <a:pt x="14641" y="117822"/>
                  </a:cubicBezTo>
                  <a:cubicBezTo>
                    <a:pt x="38072" y="123060"/>
                    <a:pt x="63218" y="129537"/>
                    <a:pt x="91698" y="137538"/>
                  </a:cubicBezTo>
                  <a:cubicBezTo>
                    <a:pt x="120178" y="145539"/>
                    <a:pt x="155230" y="155826"/>
                    <a:pt x="189996" y="169352"/>
                  </a:cubicBezTo>
                  <a:lnTo>
                    <a:pt x="199521" y="173067"/>
                  </a:lnTo>
                  <a:cubicBezTo>
                    <a:pt x="227525" y="184116"/>
                    <a:pt x="256671" y="195450"/>
                    <a:pt x="287151" y="196117"/>
                  </a:cubicBezTo>
                  <a:cubicBezTo>
                    <a:pt x="295562" y="196498"/>
                    <a:pt x="303982" y="195565"/>
                    <a:pt x="312107" y="193355"/>
                  </a:cubicBezTo>
                  <a:cubicBezTo>
                    <a:pt x="313774" y="193031"/>
                    <a:pt x="315402" y="192517"/>
                    <a:pt x="316965" y="191831"/>
                  </a:cubicBezTo>
                  <a:lnTo>
                    <a:pt x="317536" y="191831"/>
                  </a:lnTo>
                  <a:lnTo>
                    <a:pt x="499654" y="43336"/>
                  </a:lnTo>
                  <a:cubicBezTo>
                    <a:pt x="500445" y="41536"/>
                    <a:pt x="500835" y="39586"/>
                    <a:pt x="500797" y="37621"/>
                  </a:cubicBezTo>
                  <a:cubicBezTo>
                    <a:pt x="500797" y="30001"/>
                    <a:pt x="498416" y="21238"/>
                    <a:pt x="478413" y="20952"/>
                  </a:cubicBezTo>
                  <a:cubicBezTo>
                    <a:pt x="458411" y="20667"/>
                    <a:pt x="434122" y="29334"/>
                    <a:pt x="407928" y="46479"/>
                  </a:cubicBezTo>
                  <a:lnTo>
                    <a:pt x="324108" y="101534"/>
                  </a:lnTo>
                  <a:cubicBezTo>
                    <a:pt x="321508" y="103169"/>
                    <a:pt x="318279" y="103453"/>
                    <a:pt x="315441" y="102296"/>
                  </a:cubicBezTo>
                  <a:cubicBezTo>
                    <a:pt x="312993" y="101168"/>
                    <a:pt x="311221" y="98939"/>
                    <a:pt x="310678" y="96295"/>
                  </a:cubicBezTo>
                  <a:cubicBezTo>
                    <a:pt x="310088" y="91029"/>
                    <a:pt x="312774" y="85936"/>
                    <a:pt x="317441" y="83436"/>
                  </a:cubicBezTo>
                  <a:lnTo>
                    <a:pt x="400975" y="28668"/>
                  </a:lnTo>
                  <a:cubicBezTo>
                    <a:pt x="423187" y="12710"/>
                    <a:pt x="449200" y="2858"/>
                    <a:pt x="476413" y="93"/>
                  </a:cubicBezTo>
                  <a:cubicBezTo>
                    <a:pt x="493177" y="-765"/>
                    <a:pt x="504988" y="2283"/>
                    <a:pt x="511560" y="9618"/>
                  </a:cubicBezTo>
                  <a:cubicBezTo>
                    <a:pt x="524190" y="24426"/>
                    <a:pt x="522428" y="46670"/>
                    <a:pt x="507617" y="59302"/>
                  </a:cubicBezTo>
                  <a:cubicBezTo>
                    <a:pt x="507569" y="59346"/>
                    <a:pt x="507512" y="59390"/>
                    <a:pt x="507465" y="59433"/>
                  </a:cubicBezTo>
                  <a:lnTo>
                    <a:pt x="334109" y="201356"/>
                  </a:lnTo>
                  <a:cubicBezTo>
                    <a:pt x="328566" y="206480"/>
                    <a:pt x="322099" y="210519"/>
                    <a:pt x="315059" y="213262"/>
                  </a:cubicBezTo>
                  <a:cubicBezTo>
                    <a:pt x="305754" y="216177"/>
                    <a:pt x="296038" y="217567"/>
                    <a:pt x="286294" y="217358"/>
                  </a:cubicBezTo>
                  <a:close/>
                  <a:moveTo>
                    <a:pt x="8545" y="130014"/>
                  </a:moveTo>
                  <a:cubicBezTo>
                    <a:pt x="55503" y="140682"/>
                    <a:pt x="101795" y="153540"/>
                    <a:pt x="146086" y="168114"/>
                  </a:cubicBezTo>
                  <a:cubicBezTo>
                    <a:pt x="159135" y="172495"/>
                    <a:pt x="172184" y="177639"/>
                    <a:pt x="184758" y="182496"/>
                  </a:cubicBezTo>
                  <a:cubicBezTo>
                    <a:pt x="205665" y="191250"/>
                    <a:pt x="227182" y="198441"/>
                    <a:pt x="249147" y="204023"/>
                  </a:cubicBezTo>
                  <a:cubicBezTo>
                    <a:pt x="269711" y="210109"/>
                    <a:pt x="291552" y="210433"/>
                    <a:pt x="312297" y="204975"/>
                  </a:cubicBezTo>
                  <a:cubicBezTo>
                    <a:pt x="318384" y="202613"/>
                    <a:pt x="323946" y="199089"/>
                    <a:pt x="328680" y="194593"/>
                  </a:cubicBezTo>
                  <a:lnTo>
                    <a:pt x="502416" y="52861"/>
                  </a:lnTo>
                  <a:cubicBezTo>
                    <a:pt x="507379" y="48858"/>
                    <a:pt x="510750" y="43219"/>
                    <a:pt x="511941" y="36954"/>
                  </a:cubicBezTo>
                  <a:lnTo>
                    <a:pt x="505179" y="50480"/>
                  </a:lnTo>
                  <a:lnTo>
                    <a:pt x="503654" y="50480"/>
                  </a:lnTo>
                  <a:lnTo>
                    <a:pt x="322203" y="198308"/>
                  </a:lnTo>
                  <a:lnTo>
                    <a:pt x="322203" y="198308"/>
                  </a:lnTo>
                  <a:lnTo>
                    <a:pt x="318870" y="200403"/>
                  </a:lnTo>
                  <a:lnTo>
                    <a:pt x="318870" y="200403"/>
                  </a:lnTo>
                  <a:lnTo>
                    <a:pt x="315155" y="201737"/>
                  </a:lnTo>
                  <a:cubicBezTo>
                    <a:pt x="306106" y="204232"/>
                    <a:pt x="296724" y="205290"/>
                    <a:pt x="287342" y="204880"/>
                  </a:cubicBezTo>
                  <a:cubicBezTo>
                    <a:pt x="255243" y="204213"/>
                    <a:pt x="225525" y="192593"/>
                    <a:pt x="196759" y="181258"/>
                  </a:cubicBezTo>
                  <a:lnTo>
                    <a:pt x="187234" y="177543"/>
                  </a:lnTo>
                  <a:cubicBezTo>
                    <a:pt x="152754" y="164208"/>
                    <a:pt x="117035" y="153636"/>
                    <a:pt x="89698" y="146016"/>
                  </a:cubicBezTo>
                  <a:cubicBezTo>
                    <a:pt x="62362" y="138396"/>
                    <a:pt x="36263" y="131633"/>
                    <a:pt x="13022" y="126394"/>
                  </a:cubicBezTo>
                  <a:cubicBezTo>
                    <a:pt x="13022" y="126394"/>
                    <a:pt x="12069" y="126394"/>
                    <a:pt x="11117" y="127347"/>
                  </a:cubicBezTo>
                  <a:cubicBezTo>
                    <a:pt x="10050" y="128001"/>
                    <a:pt x="9164" y="128919"/>
                    <a:pt x="8545" y="130014"/>
                  </a:cubicBezTo>
                  <a:close/>
                  <a:moveTo>
                    <a:pt x="7688" y="130014"/>
                  </a:moveTo>
                  <a:lnTo>
                    <a:pt x="6831" y="134205"/>
                  </a:lnTo>
                  <a:lnTo>
                    <a:pt x="7783" y="130014"/>
                  </a:lnTo>
                  <a:close/>
                  <a:moveTo>
                    <a:pt x="481557" y="7713"/>
                  </a:moveTo>
                  <a:lnTo>
                    <a:pt x="476508" y="7713"/>
                  </a:lnTo>
                  <a:cubicBezTo>
                    <a:pt x="450753" y="10383"/>
                    <a:pt x="426150" y="19778"/>
                    <a:pt x="405166" y="34954"/>
                  </a:cubicBezTo>
                  <a:lnTo>
                    <a:pt x="321727" y="89723"/>
                  </a:lnTo>
                  <a:cubicBezTo>
                    <a:pt x="320203" y="90675"/>
                    <a:pt x="318394" y="92390"/>
                    <a:pt x="318679" y="93914"/>
                  </a:cubicBezTo>
                  <a:lnTo>
                    <a:pt x="402690" y="38478"/>
                  </a:lnTo>
                  <a:cubicBezTo>
                    <a:pt x="430693" y="20095"/>
                    <a:pt x="455268" y="11237"/>
                    <a:pt x="477937" y="11618"/>
                  </a:cubicBezTo>
                  <a:cubicBezTo>
                    <a:pt x="500607" y="11999"/>
                    <a:pt x="507941" y="23524"/>
                    <a:pt x="508703" y="34192"/>
                  </a:cubicBezTo>
                  <a:lnTo>
                    <a:pt x="511941" y="31335"/>
                  </a:lnTo>
                  <a:cubicBezTo>
                    <a:pt x="511770" y="24875"/>
                    <a:pt x="509227" y="18704"/>
                    <a:pt x="504797" y="13999"/>
                  </a:cubicBezTo>
                  <a:cubicBezTo>
                    <a:pt x="498159" y="8954"/>
                    <a:pt x="489844" y="6637"/>
                    <a:pt x="481557" y="7522"/>
                  </a:cubicBez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18DFAA2F-3703-87C2-13D2-53B8E0882614}"/>
                </a:ext>
              </a:extLst>
            </p:cNvPr>
            <p:cNvSpPr/>
            <p:nvPr/>
          </p:nvSpPr>
          <p:spPr>
            <a:xfrm>
              <a:off x="6899540" y="1824749"/>
              <a:ext cx="320564" cy="175592"/>
            </a:xfrm>
            <a:custGeom>
              <a:avLst/>
              <a:gdLst>
                <a:gd name="connsiteX0" fmla="*/ 144165 w 320564"/>
                <a:gd name="connsiteY0" fmla="*/ 109349 h 175592"/>
                <a:gd name="connsiteX1" fmla="*/ 237319 w 320564"/>
                <a:gd name="connsiteY1" fmla="*/ 159164 h 175592"/>
                <a:gd name="connsiteX2" fmla="*/ 286182 w 320564"/>
                <a:gd name="connsiteY2" fmla="*/ 175166 h 175592"/>
                <a:gd name="connsiteX3" fmla="*/ 319520 w 320564"/>
                <a:gd name="connsiteY3" fmla="*/ 146591 h 175592"/>
                <a:gd name="connsiteX4" fmla="*/ 306852 w 320564"/>
                <a:gd name="connsiteY4" fmla="*/ 106777 h 175592"/>
                <a:gd name="connsiteX5" fmla="*/ 275991 w 320564"/>
                <a:gd name="connsiteY5" fmla="*/ 88394 h 175592"/>
                <a:gd name="connsiteX6" fmla="*/ 221222 w 320564"/>
                <a:gd name="connsiteY6" fmla="*/ 59152 h 175592"/>
                <a:gd name="connsiteX7" fmla="*/ 132163 w 320564"/>
                <a:gd name="connsiteY7" fmla="*/ 11527 h 175592"/>
                <a:gd name="connsiteX8" fmla="*/ 122638 w 320564"/>
                <a:gd name="connsiteY8" fmla="*/ 7717 h 175592"/>
                <a:gd name="connsiteX9" fmla="*/ 124829 w 320564"/>
                <a:gd name="connsiteY9" fmla="*/ 13813 h 175592"/>
                <a:gd name="connsiteX10" fmla="*/ 108351 w 320564"/>
                <a:gd name="connsiteY10" fmla="*/ 2097 h 175592"/>
                <a:gd name="connsiteX11" fmla="*/ 56154 w 320564"/>
                <a:gd name="connsiteY11" fmla="*/ 4288 h 175592"/>
                <a:gd name="connsiteX12" fmla="*/ 6052 w 320564"/>
                <a:gd name="connsiteY12" fmla="*/ 19242 h 175592"/>
                <a:gd name="connsiteX13" fmla="*/ 5005 w 320564"/>
                <a:gd name="connsiteY13" fmla="*/ 31434 h 175592"/>
                <a:gd name="connsiteX14" fmla="*/ 52629 w 320564"/>
                <a:gd name="connsiteY14" fmla="*/ 17242 h 175592"/>
                <a:gd name="connsiteX15" fmla="*/ 92158 w 320564"/>
                <a:gd name="connsiteY15" fmla="*/ 12956 h 175592"/>
                <a:gd name="connsiteX16" fmla="*/ 108922 w 320564"/>
                <a:gd name="connsiteY16" fmla="*/ 16004 h 175592"/>
                <a:gd name="connsiteX17" fmla="*/ 113685 w 320564"/>
                <a:gd name="connsiteY17" fmla="*/ 17908 h 175592"/>
                <a:gd name="connsiteX18" fmla="*/ 113685 w 320564"/>
                <a:gd name="connsiteY18" fmla="*/ 13813 h 175592"/>
                <a:gd name="connsiteX19" fmla="*/ 115875 w 320564"/>
                <a:gd name="connsiteY19" fmla="*/ 19909 h 175592"/>
                <a:gd name="connsiteX20" fmla="*/ 147213 w 320564"/>
                <a:gd name="connsiteY20" fmla="*/ 35530 h 175592"/>
                <a:gd name="connsiteX21" fmla="*/ 203029 w 320564"/>
                <a:gd name="connsiteY21" fmla="*/ 65438 h 175592"/>
                <a:gd name="connsiteX22" fmla="*/ 288754 w 320564"/>
                <a:gd name="connsiteY22" fmla="*/ 111254 h 175592"/>
                <a:gd name="connsiteX23" fmla="*/ 308376 w 320564"/>
                <a:gd name="connsiteY23" fmla="*/ 144877 h 175592"/>
                <a:gd name="connsiteX24" fmla="*/ 268561 w 320564"/>
                <a:gd name="connsiteY24" fmla="*/ 160117 h 175592"/>
                <a:gd name="connsiteX25" fmla="*/ 236462 w 320564"/>
                <a:gd name="connsiteY25" fmla="*/ 143258 h 175592"/>
                <a:gd name="connsiteX26" fmla="*/ 150737 w 320564"/>
                <a:gd name="connsiteY26" fmla="*/ 97347 h 175592"/>
                <a:gd name="connsiteX27" fmla="*/ 143974 w 320564"/>
                <a:gd name="connsiteY27" fmla="*/ 109444 h 17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0564" h="175592">
                  <a:moveTo>
                    <a:pt x="144165" y="109349"/>
                  </a:moveTo>
                  <a:lnTo>
                    <a:pt x="237319" y="159164"/>
                  </a:lnTo>
                  <a:cubicBezTo>
                    <a:pt x="252750" y="167451"/>
                    <a:pt x="267704" y="177643"/>
                    <a:pt x="286182" y="175166"/>
                  </a:cubicBezTo>
                  <a:cubicBezTo>
                    <a:pt x="301994" y="173136"/>
                    <a:pt x="315091" y="161908"/>
                    <a:pt x="319520" y="146591"/>
                  </a:cubicBezTo>
                  <a:cubicBezTo>
                    <a:pt x="322806" y="132006"/>
                    <a:pt x="317968" y="116781"/>
                    <a:pt x="306852" y="106777"/>
                  </a:cubicBezTo>
                  <a:cubicBezTo>
                    <a:pt x="297432" y="99295"/>
                    <a:pt x="287059" y="93111"/>
                    <a:pt x="275991" y="88394"/>
                  </a:cubicBezTo>
                  <a:lnTo>
                    <a:pt x="221222" y="59152"/>
                  </a:lnTo>
                  <a:lnTo>
                    <a:pt x="132163" y="11527"/>
                  </a:lnTo>
                  <a:cubicBezTo>
                    <a:pt x="129087" y="10014"/>
                    <a:pt x="125906" y="8740"/>
                    <a:pt x="122638" y="7717"/>
                  </a:cubicBezTo>
                  <a:cubicBezTo>
                    <a:pt x="123401" y="9812"/>
                    <a:pt x="124162" y="11812"/>
                    <a:pt x="124829" y="13813"/>
                  </a:cubicBezTo>
                  <a:cubicBezTo>
                    <a:pt x="127306" y="5431"/>
                    <a:pt x="113876" y="3240"/>
                    <a:pt x="108351" y="2097"/>
                  </a:cubicBezTo>
                  <a:cubicBezTo>
                    <a:pt x="91025" y="-1375"/>
                    <a:pt x="73127" y="-623"/>
                    <a:pt x="56154" y="4288"/>
                  </a:cubicBezTo>
                  <a:lnTo>
                    <a:pt x="6052" y="19242"/>
                  </a:lnTo>
                  <a:cubicBezTo>
                    <a:pt x="52" y="21052"/>
                    <a:pt x="-3473" y="33910"/>
                    <a:pt x="5005" y="31434"/>
                  </a:cubicBezTo>
                  <a:lnTo>
                    <a:pt x="52629" y="17242"/>
                  </a:lnTo>
                  <a:cubicBezTo>
                    <a:pt x="65450" y="13493"/>
                    <a:pt x="78833" y="12042"/>
                    <a:pt x="92158" y="12956"/>
                  </a:cubicBezTo>
                  <a:cubicBezTo>
                    <a:pt x="97845" y="13297"/>
                    <a:pt x="103474" y="14320"/>
                    <a:pt x="108922" y="16004"/>
                  </a:cubicBezTo>
                  <a:cubicBezTo>
                    <a:pt x="110551" y="16523"/>
                    <a:pt x="112142" y="17159"/>
                    <a:pt x="113685" y="17908"/>
                  </a:cubicBezTo>
                  <a:cubicBezTo>
                    <a:pt x="115590" y="18766"/>
                    <a:pt x="112923" y="17908"/>
                    <a:pt x="113685" y="13813"/>
                  </a:cubicBezTo>
                  <a:cubicBezTo>
                    <a:pt x="113018" y="16004"/>
                    <a:pt x="113685" y="19052"/>
                    <a:pt x="115875" y="19909"/>
                  </a:cubicBezTo>
                  <a:cubicBezTo>
                    <a:pt x="126782" y="24132"/>
                    <a:pt x="137278" y="29361"/>
                    <a:pt x="147213" y="35530"/>
                  </a:cubicBezTo>
                  <a:cubicBezTo>
                    <a:pt x="165882" y="45436"/>
                    <a:pt x="184484" y="55406"/>
                    <a:pt x="203029" y="65438"/>
                  </a:cubicBezTo>
                  <a:lnTo>
                    <a:pt x="288754" y="111254"/>
                  </a:lnTo>
                  <a:cubicBezTo>
                    <a:pt x="301404" y="117562"/>
                    <a:pt x="309100" y="130765"/>
                    <a:pt x="308376" y="144877"/>
                  </a:cubicBezTo>
                  <a:cubicBezTo>
                    <a:pt x="306471" y="163927"/>
                    <a:pt x="282373" y="165356"/>
                    <a:pt x="268561" y="160117"/>
                  </a:cubicBezTo>
                  <a:cubicBezTo>
                    <a:pt x="257484" y="155238"/>
                    <a:pt x="246768" y="149605"/>
                    <a:pt x="236462" y="143258"/>
                  </a:cubicBezTo>
                  <a:lnTo>
                    <a:pt x="150737" y="97347"/>
                  </a:lnTo>
                  <a:cubicBezTo>
                    <a:pt x="145213" y="94394"/>
                    <a:pt x="137593" y="106015"/>
                    <a:pt x="143974" y="109444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2DEF18D7-3DEB-3434-3CF8-48BEC053E44C}"/>
                </a:ext>
              </a:extLst>
            </p:cNvPr>
            <p:cNvSpPr/>
            <p:nvPr/>
          </p:nvSpPr>
          <p:spPr>
            <a:xfrm>
              <a:off x="6894644" y="1820329"/>
              <a:ext cx="329777" cy="184268"/>
            </a:xfrm>
            <a:custGeom>
              <a:avLst/>
              <a:gdLst>
                <a:gd name="connsiteX0" fmla="*/ 285459 w 329777"/>
                <a:gd name="connsiteY0" fmla="*/ 184158 h 184268"/>
                <a:gd name="connsiteX1" fmla="*/ 246121 w 329777"/>
                <a:gd name="connsiteY1" fmla="*/ 170633 h 184268"/>
                <a:gd name="connsiteX2" fmla="*/ 147061 w 329777"/>
                <a:gd name="connsiteY2" fmla="*/ 117483 h 184268"/>
                <a:gd name="connsiteX3" fmla="*/ 143527 w 329777"/>
                <a:gd name="connsiteY3" fmla="*/ 104484 h 184268"/>
                <a:gd name="connsiteX4" fmla="*/ 143917 w 329777"/>
                <a:gd name="connsiteY4" fmla="*/ 103862 h 184268"/>
                <a:gd name="connsiteX5" fmla="*/ 157748 w 329777"/>
                <a:gd name="connsiteY5" fmla="*/ 97831 h 184268"/>
                <a:gd name="connsiteX6" fmla="*/ 157824 w 329777"/>
                <a:gd name="connsiteY6" fmla="*/ 97862 h 184268"/>
                <a:gd name="connsiteX7" fmla="*/ 243549 w 329777"/>
                <a:gd name="connsiteY7" fmla="*/ 143867 h 184268"/>
                <a:gd name="connsiteX8" fmla="*/ 253074 w 329777"/>
                <a:gd name="connsiteY8" fmla="*/ 149487 h 184268"/>
                <a:gd name="connsiteX9" fmla="*/ 274600 w 329777"/>
                <a:gd name="connsiteY9" fmla="*/ 160536 h 184268"/>
                <a:gd name="connsiteX10" fmla="*/ 302318 w 329777"/>
                <a:gd name="connsiteY10" fmla="*/ 159488 h 184268"/>
                <a:gd name="connsiteX11" fmla="*/ 308795 w 329777"/>
                <a:gd name="connsiteY11" fmla="*/ 148820 h 184268"/>
                <a:gd name="connsiteX12" fmla="*/ 291365 w 329777"/>
                <a:gd name="connsiteY12" fmla="*/ 119293 h 184268"/>
                <a:gd name="connsiteX13" fmla="*/ 149823 w 329777"/>
                <a:gd name="connsiteY13" fmla="*/ 43569 h 184268"/>
                <a:gd name="connsiteX14" fmla="*/ 142203 w 329777"/>
                <a:gd name="connsiteY14" fmla="*/ 39378 h 184268"/>
                <a:gd name="connsiteX15" fmla="*/ 119152 w 329777"/>
                <a:gd name="connsiteY15" fmla="*/ 28234 h 184268"/>
                <a:gd name="connsiteX16" fmla="*/ 115437 w 329777"/>
                <a:gd name="connsiteY16" fmla="*/ 25757 h 184268"/>
                <a:gd name="connsiteX17" fmla="*/ 111913 w 329777"/>
                <a:gd name="connsiteY17" fmla="*/ 24424 h 184268"/>
                <a:gd name="connsiteX18" fmla="*/ 96197 w 329777"/>
                <a:gd name="connsiteY18" fmla="*/ 21471 h 184268"/>
                <a:gd name="connsiteX19" fmla="*/ 58097 w 329777"/>
                <a:gd name="connsiteY19" fmla="*/ 25662 h 184268"/>
                <a:gd name="connsiteX20" fmla="*/ 10472 w 329777"/>
                <a:gd name="connsiteY20" fmla="*/ 39854 h 184268"/>
                <a:gd name="connsiteX21" fmla="*/ 2376 w 329777"/>
                <a:gd name="connsiteY21" fmla="*/ 38426 h 184268"/>
                <a:gd name="connsiteX22" fmla="*/ 376 w 329777"/>
                <a:gd name="connsiteY22" fmla="*/ 29758 h 184268"/>
                <a:gd name="connsiteX23" fmla="*/ 9139 w 329777"/>
                <a:gd name="connsiteY23" fmla="*/ 19471 h 184268"/>
                <a:gd name="connsiteX24" fmla="*/ 60193 w 329777"/>
                <a:gd name="connsiteY24" fmla="*/ 4517 h 184268"/>
                <a:gd name="connsiteX25" fmla="*/ 114485 w 329777"/>
                <a:gd name="connsiteY25" fmla="*/ 2231 h 184268"/>
                <a:gd name="connsiteX26" fmla="*/ 131249 w 329777"/>
                <a:gd name="connsiteY26" fmla="*/ 8708 h 184268"/>
                <a:gd name="connsiteX27" fmla="*/ 139155 w 329777"/>
                <a:gd name="connsiteY27" fmla="*/ 12137 h 184268"/>
                <a:gd name="connsiteX28" fmla="*/ 282887 w 329777"/>
                <a:gd name="connsiteY28" fmla="*/ 89480 h 184268"/>
                <a:gd name="connsiteX29" fmla="*/ 290412 w 329777"/>
                <a:gd name="connsiteY29" fmla="*/ 93290 h 184268"/>
                <a:gd name="connsiteX30" fmla="*/ 314700 w 329777"/>
                <a:gd name="connsiteY30" fmla="*/ 108530 h 184268"/>
                <a:gd name="connsiteX31" fmla="*/ 328512 w 329777"/>
                <a:gd name="connsiteY31" fmla="*/ 152535 h 184268"/>
                <a:gd name="connsiteX32" fmla="*/ 291650 w 329777"/>
                <a:gd name="connsiteY32" fmla="*/ 184063 h 184268"/>
                <a:gd name="connsiteX33" fmla="*/ 285459 w 329777"/>
                <a:gd name="connsiteY33" fmla="*/ 184158 h 184268"/>
                <a:gd name="connsiteX34" fmla="*/ 151061 w 329777"/>
                <a:gd name="connsiteY34" fmla="*/ 110054 h 184268"/>
                <a:gd name="connsiteX35" fmla="*/ 250693 w 329777"/>
                <a:gd name="connsiteY35" fmla="*/ 163203 h 184268"/>
                <a:gd name="connsiteX36" fmla="*/ 290983 w 329777"/>
                <a:gd name="connsiteY36" fmla="*/ 175395 h 184268"/>
                <a:gd name="connsiteX37" fmla="*/ 320796 w 329777"/>
                <a:gd name="connsiteY37" fmla="*/ 149868 h 184268"/>
                <a:gd name="connsiteX38" fmla="*/ 309272 w 329777"/>
                <a:gd name="connsiteY38" fmla="*/ 114245 h 184268"/>
                <a:gd name="connsiteX39" fmla="*/ 287174 w 329777"/>
                <a:gd name="connsiteY39" fmla="*/ 100529 h 184268"/>
                <a:gd name="connsiteX40" fmla="*/ 279268 w 329777"/>
                <a:gd name="connsiteY40" fmla="*/ 96623 h 184268"/>
                <a:gd name="connsiteX41" fmla="*/ 135440 w 329777"/>
                <a:gd name="connsiteY41" fmla="*/ 19566 h 184268"/>
                <a:gd name="connsiteX42" fmla="*/ 134583 w 329777"/>
                <a:gd name="connsiteY42" fmla="*/ 19566 h 184268"/>
                <a:gd name="connsiteX43" fmla="*/ 134583 w 329777"/>
                <a:gd name="connsiteY43" fmla="*/ 19566 h 184268"/>
                <a:gd name="connsiteX44" fmla="*/ 133154 w 329777"/>
                <a:gd name="connsiteY44" fmla="*/ 24519 h 184268"/>
                <a:gd name="connsiteX45" fmla="*/ 147632 w 329777"/>
                <a:gd name="connsiteY45" fmla="*/ 32139 h 184268"/>
                <a:gd name="connsiteX46" fmla="*/ 154966 w 329777"/>
                <a:gd name="connsiteY46" fmla="*/ 36330 h 184268"/>
                <a:gd name="connsiteX47" fmla="*/ 296508 w 329777"/>
                <a:gd name="connsiteY47" fmla="*/ 112054 h 184268"/>
                <a:gd name="connsiteX48" fmla="*/ 318415 w 329777"/>
                <a:gd name="connsiteY48" fmla="*/ 150154 h 184268"/>
                <a:gd name="connsiteX49" fmla="*/ 307938 w 329777"/>
                <a:gd name="connsiteY49" fmla="*/ 167204 h 184268"/>
                <a:gd name="connsiteX50" fmla="*/ 272791 w 329777"/>
                <a:gd name="connsiteY50" fmla="*/ 168918 h 184268"/>
                <a:gd name="connsiteX51" fmla="*/ 249930 w 329777"/>
                <a:gd name="connsiteY51" fmla="*/ 157298 h 184268"/>
                <a:gd name="connsiteX52" fmla="*/ 240405 w 329777"/>
                <a:gd name="connsiteY52" fmla="*/ 151868 h 184268"/>
                <a:gd name="connsiteX53" fmla="*/ 154680 w 329777"/>
                <a:gd name="connsiteY53" fmla="*/ 105863 h 184268"/>
                <a:gd name="connsiteX54" fmla="*/ 152490 w 329777"/>
                <a:gd name="connsiteY54" fmla="*/ 107958 h 184268"/>
                <a:gd name="connsiteX55" fmla="*/ 151728 w 329777"/>
                <a:gd name="connsiteY55" fmla="*/ 110435 h 184268"/>
                <a:gd name="connsiteX56" fmla="*/ 149918 w 329777"/>
                <a:gd name="connsiteY56" fmla="*/ 114245 h 184268"/>
                <a:gd name="connsiteX57" fmla="*/ 91816 w 329777"/>
                <a:gd name="connsiteY57" fmla="*/ 8517 h 184268"/>
                <a:gd name="connsiteX58" fmla="*/ 62478 w 329777"/>
                <a:gd name="connsiteY58" fmla="*/ 12708 h 184268"/>
                <a:gd name="connsiteX59" fmla="*/ 12568 w 329777"/>
                <a:gd name="connsiteY59" fmla="*/ 27662 h 184268"/>
                <a:gd name="connsiteX60" fmla="*/ 9805 w 329777"/>
                <a:gd name="connsiteY60" fmla="*/ 31377 h 184268"/>
                <a:gd name="connsiteX61" fmla="*/ 56382 w 329777"/>
                <a:gd name="connsiteY61" fmla="*/ 17471 h 184268"/>
                <a:gd name="connsiteX62" fmla="*/ 97435 w 329777"/>
                <a:gd name="connsiteY62" fmla="*/ 12994 h 184268"/>
                <a:gd name="connsiteX63" fmla="*/ 115247 w 329777"/>
                <a:gd name="connsiteY63" fmla="*/ 16328 h 184268"/>
                <a:gd name="connsiteX64" fmla="*/ 120581 w 329777"/>
                <a:gd name="connsiteY64" fmla="*/ 18423 h 184268"/>
                <a:gd name="connsiteX65" fmla="*/ 120581 w 329777"/>
                <a:gd name="connsiteY65" fmla="*/ 18423 h 184268"/>
                <a:gd name="connsiteX66" fmla="*/ 123248 w 329777"/>
                <a:gd name="connsiteY66" fmla="*/ 19185 h 184268"/>
                <a:gd name="connsiteX67" fmla="*/ 124200 w 329777"/>
                <a:gd name="connsiteY67" fmla="*/ 20900 h 184268"/>
                <a:gd name="connsiteX68" fmla="*/ 127058 w 329777"/>
                <a:gd name="connsiteY68" fmla="*/ 21852 h 184268"/>
                <a:gd name="connsiteX69" fmla="*/ 124200 w 329777"/>
                <a:gd name="connsiteY69" fmla="*/ 13851 h 184268"/>
                <a:gd name="connsiteX70" fmla="*/ 113818 w 329777"/>
                <a:gd name="connsiteY70" fmla="*/ 10613 h 184268"/>
                <a:gd name="connsiteX71" fmla="*/ 91816 w 329777"/>
                <a:gd name="connsiteY71" fmla="*/ 8517 h 184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329777" h="184268">
                  <a:moveTo>
                    <a:pt x="285459" y="184158"/>
                  </a:moveTo>
                  <a:cubicBezTo>
                    <a:pt x="271400" y="183118"/>
                    <a:pt x="257846" y="178458"/>
                    <a:pt x="246121" y="170633"/>
                  </a:cubicBezTo>
                  <a:lnTo>
                    <a:pt x="147061" y="117483"/>
                  </a:lnTo>
                  <a:cubicBezTo>
                    <a:pt x="142498" y="114868"/>
                    <a:pt x="140917" y="109049"/>
                    <a:pt x="143527" y="104484"/>
                  </a:cubicBezTo>
                  <a:cubicBezTo>
                    <a:pt x="143651" y="104272"/>
                    <a:pt x="143784" y="104064"/>
                    <a:pt x="143917" y="103862"/>
                  </a:cubicBezTo>
                  <a:cubicBezTo>
                    <a:pt x="146070" y="98378"/>
                    <a:pt x="152261" y="95678"/>
                    <a:pt x="157748" y="97831"/>
                  </a:cubicBezTo>
                  <a:cubicBezTo>
                    <a:pt x="157776" y="97841"/>
                    <a:pt x="157795" y="97851"/>
                    <a:pt x="157824" y="97862"/>
                  </a:cubicBezTo>
                  <a:lnTo>
                    <a:pt x="243549" y="143867"/>
                  </a:lnTo>
                  <a:cubicBezTo>
                    <a:pt x="246882" y="145582"/>
                    <a:pt x="250216" y="147582"/>
                    <a:pt x="253074" y="149487"/>
                  </a:cubicBezTo>
                  <a:cubicBezTo>
                    <a:pt x="259941" y="153750"/>
                    <a:pt x="267133" y="157445"/>
                    <a:pt x="274600" y="160536"/>
                  </a:cubicBezTo>
                  <a:cubicBezTo>
                    <a:pt x="283592" y="164024"/>
                    <a:pt x="293622" y="163645"/>
                    <a:pt x="302318" y="159488"/>
                  </a:cubicBezTo>
                  <a:cubicBezTo>
                    <a:pt x="306118" y="157237"/>
                    <a:pt x="308557" y="153235"/>
                    <a:pt x="308795" y="148820"/>
                  </a:cubicBezTo>
                  <a:cubicBezTo>
                    <a:pt x="309366" y="136390"/>
                    <a:pt x="302518" y="124802"/>
                    <a:pt x="291365" y="119293"/>
                  </a:cubicBezTo>
                  <a:lnTo>
                    <a:pt x="149823" y="43569"/>
                  </a:lnTo>
                  <a:lnTo>
                    <a:pt x="142203" y="39378"/>
                  </a:lnTo>
                  <a:cubicBezTo>
                    <a:pt x="134897" y="34922"/>
                    <a:pt x="127182" y="31190"/>
                    <a:pt x="119152" y="28234"/>
                  </a:cubicBezTo>
                  <a:cubicBezTo>
                    <a:pt x="117695" y="27787"/>
                    <a:pt x="116409" y="26927"/>
                    <a:pt x="115437" y="25757"/>
                  </a:cubicBezTo>
                  <a:cubicBezTo>
                    <a:pt x="114285" y="25246"/>
                    <a:pt x="113114" y="24800"/>
                    <a:pt x="111913" y="24424"/>
                  </a:cubicBezTo>
                  <a:cubicBezTo>
                    <a:pt x="106818" y="22802"/>
                    <a:pt x="101541" y="21810"/>
                    <a:pt x="96197" y="21471"/>
                  </a:cubicBezTo>
                  <a:cubicBezTo>
                    <a:pt x="83348" y="20658"/>
                    <a:pt x="70461" y="22075"/>
                    <a:pt x="58097" y="25662"/>
                  </a:cubicBezTo>
                  <a:lnTo>
                    <a:pt x="10472" y="39854"/>
                  </a:lnTo>
                  <a:cubicBezTo>
                    <a:pt x="7710" y="40886"/>
                    <a:pt x="4614" y="40338"/>
                    <a:pt x="2376" y="38426"/>
                  </a:cubicBezTo>
                  <a:cubicBezTo>
                    <a:pt x="185" y="36115"/>
                    <a:pt x="-587" y="32796"/>
                    <a:pt x="376" y="29758"/>
                  </a:cubicBezTo>
                  <a:cubicBezTo>
                    <a:pt x="1376" y="25069"/>
                    <a:pt x="4671" y="21200"/>
                    <a:pt x="9139" y="19471"/>
                  </a:cubicBezTo>
                  <a:lnTo>
                    <a:pt x="60193" y="4517"/>
                  </a:lnTo>
                  <a:cubicBezTo>
                    <a:pt x="77833" y="-663"/>
                    <a:pt x="96474" y="-1448"/>
                    <a:pt x="114485" y="2231"/>
                  </a:cubicBezTo>
                  <a:cubicBezTo>
                    <a:pt x="120534" y="2934"/>
                    <a:pt x="126296" y="5162"/>
                    <a:pt x="131249" y="8708"/>
                  </a:cubicBezTo>
                  <a:cubicBezTo>
                    <a:pt x="133973" y="9624"/>
                    <a:pt x="136621" y="10771"/>
                    <a:pt x="139155" y="12137"/>
                  </a:cubicBezTo>
                  <a:lnTo>
                    <a:pt x="282887" y="89480"/>
                  </a:lnTo>
                  <a:cubicBezTo>
                    <a:pt x="285268" y="90718"/>
                    <a:pt x="287745" y="92051"/>
                    <a:pt x="290412" y="93290"/>
                  </a:cubicBezTo>
                  <a:cubicBezTo>
                    <a:pt x="299251" y="97068"/>
                    <a:pt x="307452" y="102211"/>
                    <a:pt x="314700" y="108530"/>
                  </a:cubicBezTo>
                  <a:cubicBezTo>
                    <a:pt x="327055" y="119540"/>
                    <a:pt x="332360" y="136443"/>
                    <a:pt x="328512" y="152535"/>
                  </a:cubicBezTo>
                  <a:cubicBezTo>
                    <a:pt x="323645" y="169479"/>
                    <a:pt x="309148" y="181885"/>
                    <a:pt x="291650" y="184063"/>
                  </a:cubicBezTo>
                  <a:cubicBezTo>
                    <a:pt x="289593" y="184234"/>
                    <a:pt x="287526" y="184266"/>
                    <a:pt x="285459" y="184158"/>
                  </a:cubicBezTo>
                  <a:close/>
                  <a:moveTo>
                    <a:pt x="151061" y="110054"/>
                  </a:moveTo>
                  <a:lnTo>
                    <a:pt x="250693" y="163203"/>
                  </a:lnTo>
                  <a:cubicBezTo>
                    <a:pt x="263837" y="170442"/>
                    <a:pt x="276315" y="177300"/>
                    <a:pt x="290983" y="175395"/>
                  </a:cubicBezTo>
                  <a:cubicBezTo>
                    <a:pt x="305128" y="173598"/>
                    <a:pt x="316844" y="163564"/>
                    <a:pt x="320796" y="149868"/>
                  </a:cubicBezTo>
                  <a:cubicBezTo>
                    <a:pt x="323759" y="136779"/>
                    <a:pt x="319339" y="123115"/>
                    <a:pt x="309272" y="114245"/>
                  </a:cubicBezTo>
                  <a:cubicBezTo>
                    <a:pt x="302632" y="108592"/>
                    <a:pt x="295184" y="103968"/>
                    <a:pt x="287174" y="100529"/>
                  </a:cubicBezTo>
                  <a:cubicBezTo>
                    <a:pt x="284411" y="99195"/>
                    <a:pt x="281744" y="97957"/>
                    <a:pt x="279268" y="96623"/>
                  </a:cubicBezTo>
                  <a:lnTo>
                    <a:pt x="135440" y="19566"/>
                  </a:lnTo>
                  <a:lnTo>
                    <a:pt x="134583" y="19566"/>
                  </a:lnTo>
                  <a:lnTo>
                    <a:pt x="134583" y="19566"/>
                  </a:lnTo>
                  <a:lnTo>
                    <a:pt x="133154" y="24519"/>
                  </a:lnTo>
                  <a:cubicBezTo>
                    <a:pt x="138012" y="26805"/>
                    <a:pt x="142679" y="29472"/>
                    <a:pt x="147632" y="32139"/>
                  </a:cubicBezTo>
                  <a:lnTo>
                    <a:pt x="154966" y="36330"/>
                  </a:lnTo>
                  <a:lnTo>
                    <a:pt x="296508" y="112054"/>
                  </a:lnTo>
                  <a:cubicBezTo>
                    <a:pt x="310795" y="119208"/>
                    <a:pt x="319416" y="134209"/>
                    <a:pt x="318415" y="150154"/>
                  </a:cubicBezTo>
                  <a:cubicBezTo>
                    <a:pt x="317844" y="157183"/>
                    <a:pt x="313948" y="163518"/>
                    <a:pt x="307938" y="167204"/>
                  </a:cubicBezTo>
                  <a:cubicBezTo>
                    <a:pt x="297003" y="172780"/>
                    <a:pt x="284211" y="173403"/>
                    <a:pt x="272791" y="168918"/>
                  </a:cubicBezTo>
                  <a:cubicBezTo>
                    <a:pt x="264856" y="165697"/>
                    <a:pt x="257208" y="161810"/>
                    <a:pt x="249930" y="157298"/>
                  </a:cubicBezTo>
                  <a:lnTo>
                    <a:pt x="240405" y="151868"/>
                  </a:lnTo>
                  <a:lnTo>
                    <a:pt x="154680" y="105863"/>
                  </a:lnTo>
                  <a:cubicBezTo>
                    <a:pt x="153766" y="106344"/>
                    <a:pt x="153014" y="107069"/>
                    <a:pt x="152490" y="107958"/>
                  </a:cubicBezTo>
                  <a:cubicBezTo>
                    <a:pt x="151975" y="108679"/>
                    <a:pt x="151709" y="109549"/>
                    <a:pt x="151728" y="110435"/>
                  </a:cubicBezTo>
                  <a:lnTo>
                    <a:pt x="149918" y="114245"/>
                  </a:lnTo>
                  <a:close/>
                  <a:moveTo>
                    <a:pt x="91816" y="8517"/>
                  </a:moveTo>
                  <a:cubicBezTo>
                    <a:pt x="81881" y="8473"/>
                    <a:pt x="72003" y="9885"/>
                    <a:pt x="62478" y="12708"/>
                  </a:cubicBezTo>
                  <a:lnTo>
                    <a:pt x="12568" y="27662"/>
                  </a:lnTo>
                  <a:cubicBezTo>
                    <a:pt x="11196" y="28489"/>
                    <a:pt x="10206" y="29824"/>
                    <a:pt x="9805" y="31377"/>
                  </a:cubicBezTo>
                  <a:lnTo>
                    <a:pt x="56382" y="17471"/>
                  </a:lnTo>
                  <a:cubicBezTo>
                    <a:pt x="69698" y="13601"/>
                    <a:pt x="83595" y="12085"/>
                    <a:pt x="97435" y="12994"/>
                  </a:cubicBezTo>
                  <a:cubicBezTo>
                    <a:pt x="103484" y="13359"/>
                    <a:pt x="109475" y="14479"/>
                    <a:pt x="115247" y="16328"/>
                  </a:cubicBezTo>
                  <a:cubicBezTo>
                    <a:pt x="117095" y="16846"/>
                    <a:pt x="118876" y="17548"/>
                    <a:pt x="120581" y="18423"/>
                  </a:cubicBezTo>
                  <a:lnTo>
                    <a:pt x="120581" y="18423"/>
                  </a:lnTo>
                  <a:lnTo>
                    <a:pt x="123248" y="19185"/>
                  </a:lnTo>
                  <a:lnTo>
                    <a:pt x="124200" y="20900"/>
                  </a:lnTo>
                  <a:lnTo>
                    <a:pt x="127058" y="21852"/>
                  </a:lnTo>
                  <a:lnTo>
                    <a:pt x="124200" y="13851"/>
                  </a:lnTo>
                  <a:cubicBezTo>
                    <a:pt x="120905" y="12305"/>
                    <a:pt x="117409" y="11216"/>
                    <a:pt x="113818" y="10613"/>
                  </a:cubicBezTo>
                  <a:cubicBezTo>
                    <a:pt x="106570" y="9176"/>
                    <a:pt x="99197" y="8474"/>
                    <a:pt x="91816" y="8517"/>
                  </a:cubicBez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DE664111-7CD1-A878-1F90-52531865E0CA}"/>
                </a:ext>
              </a:extLst>
            </p:cNvPr>
            <p:cNvSpPr/>
            <p:nvPr/>
          </p:nvSpPr>
          <p:spPr>
            <a:xfrm>
              <a:off x="7056060" y="1646110"/>
              <a:ext cx="236339" cy="218789"/>
            </a:xfrm>
            <a:custGeom>
              <a:avLst/>
              <a:gdLst>
                <a:gd name="connsiteX0" fmla="*/ 15078 w 236339"/>
                <a:gd name="connsiteY0" fmla="*/ 42338 h 218789"/>
                <a:gd name="connsiteX1" fmla="*/ 220817 w 236339"/>
                <a:gd name="connsiteY1" fmla="*/ 42338 h 218789"/>
                <a:gd name="connsiteX2" fmla="*/ 205672 w 236339"/>
                <a:gd name="connsiteY2" fmla="*/ 11763 h 218789"/>
                <a:gd name="connsiteX3" fmla="*/ 30222 w 236339"/>
                <a:gd name="connsiteY3" fmla="*/ 11763 h 218789"/>
                <a:gd name="connsiteX4" fmla="*/ 16792 w 236339"/>
                <a:gd name="connsiteY4" fmla="*/ 54149 h 218789"/>
                <a:gd name="connsiteX5" fmla="*/ 117852 w 236339"/>
                <a:gd name="connsiteY5" fmla="*/ 202454 h 218789"/>
                <a:gd name="connsiteX6" fmla="*/ 219103 w 236339"/>
                <a:gd name="connsiteY6" fmla="*/ 54149 h 218789"/>
                <a:gd name="connsiteX7" fmla="*/ 117852 w 236339"/>
                <a:gd name="connsiteY7" fmla="*/ 218741 h 218789"/>
                <a:gd name="connsiteX8" fmla="*/ 112994 w 236339"/>
                <a:gd name="connsiteY8" fmla="*/ 216170 h 218789"/>
                <a:gd name="connsiteX9" fmla="*/ 790 w 236339"/>
                <a:gd name="connsiteY9" fmla="*/ 51577 h 218789"/>
                <a:gd name="connsiteX10" fmla="*/ 790 w 236339"/>
                <a:gd name="connsiteY10" fmla="*/ 45672 h 218789"/>
                <a:gd name="connsiteX11" fmla="*/ 21650 w 236339"/>
                <a:gd name="connsiteY11" fmla="*/ 3286 h 218789"/>
                <a:gd name="connsiteX12" fmla="*/ 26984 w 236339"/>
                <a:gd name="connsiteY12" fmla="*/ -48 h 218789"/>
                <a:gd name="connsiteX13" fmla="*/ 209292 w 236339"/>
                <a:gd name="connsiteY13" fmla="*/ -48 h 218789"/>
                <a:gd name="connsiteX14" fmla="*/ 214626 w 236339"/>
                <a:gd name="connsiteY14" fmla="*/ 3286 h 218789"/>
                <a:gd name="connsiteX15" fmla="*/ 235486 w 236339"/>
                <a:gd name="connsiteY15" fmla="*/ 45672 h 218789"/>
                <a:gd name="connsiteX16" fmla="*/ 235486 w 236339"/>
                <a:gd name="connsiteY16" fmla="*/ 51577 h 218789"/>
                <a:gd name="connsiteX17" fmla="*/ 122805 w 236339"/>
                <a:gd name="connsiteY17" fmla="*/ 216074 h 218789"/>
                <a:gd name="connsiteX18" fmla="*/ 117947 w 236339"/>
                <a:gd name="connsiteY18" fmla="*/ 218646 h 218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6339" h="218789">
                  <a:moveTo>
                    <a:pt x="15078" y="42338"/>
                  </a:moveTo>
                  <a:lnTo>
                    <a:pt x="220817" y="42338"/>
                  </a:lnTo>
                  <a:lnTo>
                    <a:pt x="205672" y="11763"/>
                  </a:lnTo>
                  <a:lnTo>
                    <a:pt x="30222" y="11763"/>
                  </a:lnTo>
                  <a:close/>
                  <a:moveTo>
                    <a:pt x="16792" y="54149"/>
                  </a:moveTo>
                  <a:lnTo>
                    <a:pt x="117852" y="202454"/>
                  </a:lnTo>
                  <a:lnTo>
                    <a:pt x="219103" y="54149"/>
                  </a:lnTo>
                  <a:close/>
                  <a:moveTo>
                    <a:pt x="117852" y="218741"/>
                  </a:moveTo>
                  <a:cubicBezTo>
                    <a:pt x="115899" y="218753"/>
                    <a:pt x="114080" y="217787"/>
                    <a:pt x="112994" y="216170"/>
                  </a:cubicBezTo>
                  <a:lnTo>
                    <a:pt x="790" y="51577"/>
                  </a:lnTo>
                  <a:cubicBezTo>
                    <a:pt x="-306" y="49761"/>
                    <a:pt x="-306" y="47488"/>
                    <a:pt x="790" y="45672"/>
                  </a:cubicBezTo>
                  <a:lnTo>
                    <a:pt x="21650" y="3286"/>
                  </a:lnTo>
                  <a:cubicBezTo>
                    <a:pt x="22659" y="1257"/>
                    <a:pt x="24717" y="-33"/>
                    <a:pt x="26984" y="-48"/>
                  </a:cubicBezTo>
                  <a:lnTo>
                    <a:pt x="209292" y="-48"/>
                  </a:lnTo>
                  <a:cubicBezTo>
                    <a:pt x="211559" y="-33"/>
                    <a:pt x="213617" y="1257"/>
                    <a:pt x="214626" y="3286"/>
                  </a:cubicBezTo>
                  <a:lnTo>
                    <a:pt x="235486" y="45672"/>
                  </a:lnTo>
                  <a:cubicBezTo>
                    <a:pt x="236581" y="47488"/>
                    <a:pt x="236581" y="49761"/>
                    <a:pt x="235486" y="51577"/>
                  </a:cubicBezTo>
                  <a:lnTo>
                    <a:pt x="122805" y="216074"/>
                  </a:lnTo>
                  <a:cubicBezTo>
                    <a:pt x="121700" y="217666"/>
                    <a:pt x="119890" y="218624"/>
                    <a:pt x="117947" y="218646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6C93AAF4-0625-5A62-2CE1-175FD78943F9}"/>
                </a:ext>
              </a:extLst>
            </p:cNvPr>
            <p:cNvSpPr/>
            <p:nvPr/>
          </p:nvSpPr>
          <p:spPr>
            <a:xfrm>
              <a:off x="7051549" y="1642098"/>
              <a:ext cx="245262" cy="226992"/>
            </a:xfrm>
            <a:custGeom>
              <a:avLst/>
              <a:gdLst>
                <a:gd name="connsiteX0" fmla="*/ 122363 w 245262"/>
                <a:gd name="connsiteY0" fmla="*/ 226944 h 226992"/>
                <a:gd name="connsiteX1" fmla="*/ 113981 w 245262"/>
                <a:gd name="connsiteY1" fmla="*/ 222562 h 226992"/>
                <a:gd name="connsiteX2" fmla="*/ 1777 w 245262"/>
                <a:gd name="connsiteY2" fmla="*/ 58161 h 226992"/>
                <a:gd name="connsiteX3" fmla="*/ 1015 w 245262"/>
                <a:gd name="connsiteY3" fmla="*/ 47969 h 226992"/>
                <a:gd name="connsiteX4" fmla="*/ 21970 w 245262"/>
                <a:gd name="connsiteY4" fmla="*/ 5583 h 226992"/>
                <a:gd name="connsiteX5" fmla="*/ 31495 w 245262"/>
                <a:gd name="connsiteY5" fmla="*/ -37 h 226992"/>
                <a:gd name="connsiteX6" fmla="*/ 213803 w 245262"/>
                <a:gd name="connsiteY6" fmla="*/ -37 h 226992"/>
                <a:gd name="connsiteX7" fmla="*/ 223328 w 245262"/>
                <a:gd name="connsiteY7" fmla="*/ 5583 h 226992"/>
                <a:gd name="connsiteX8" fmla="*/ 244188 w 245262"/>
                <a:gd name="connsiteY8" fmla="*/ 47969 h 226992"/>
                <a:gd name="connsiteX9" fmla="*/ 243521 w 245262"/>
                <a:gd name="connsiteY9" fmla="*/ 58161 h 226992"/>
                <a:gd name="connsiteX10" fmla="*/ 130841 w 245262"/>
                <a:gd name="connsiteY10" fmla="*/ 222562 h 226992"/>
                <a:gd name="connsiteX11" fmla="*/ 122363 w 245262"/>
                <a:gd name="connsiteY11" fmla="*/ 226944 h 226992"/>
                <a:gd name="connsiteX12" fmla="*/ 31018 w 245262"/>
                <a:gd name="connsiteY12" fmla="*/ 7869 h 226992"/>
                <a:gd name="connsiteX13" fmla="*/ 29495 w 245262"/>
                <a:gd name="connsiteY13" fmla="*/ 8726 h 226992"/>
                <a:gd name="connsiteX14" fmla="*/ 8635 w 245262"/>
                <a:gd name="connsiteY14" fmla="*/ 51208 h 226992"/>
                <a:gd name="connsiteX15" fmla="*/ 8635 w 245262"/>
                <a:gd name="connsiteY15" fmla="*/ 52827 h 226992"/>
                <a:gd name="connsiteX16" fmla="*/ 120934 w 245262"/>
                <a:gd name="connsiteY16" fmla="*/ 217419 h 226992"/>
                <a:gd name="connsiteX17" fmla="*/ 123345 w 245262"/>
                <a:gd name="connsiteY17" fmla="*/ 217675 h 226992"/>
                <a:gd name="connsiteX18" fmla="*/ 123602 w 245262"/>
                <a:gd name="connsiteY18" fmla="*/ 217419 h 226992"/>
                <a:gd name="connsiteX19" fmla="*/ 235901 w 245262"/>
                <a:gd name="connsiteY19" fmla="*/ 52827 h 226992"/>
                <a:gd name="connsiteX20" fmla="*/ 235901 w 245262"/>
                <a:gd name="connsiteY20" fmla="*/ 51208 h 226992"/>
                <a:gd name="connsiteX21" fmla="*/ 215041 w 245262"/>
                <a:gd name="connsiteY21" fmla="*/ 8726 h 226992"/>
                <a:gd name="connsiteX22" fmla="*/ 213518 w 245262"/>
                <a:gd name="connsiteY22" fmla="*/ 7869 h 226992"/>
                <a:gd name="connsiteX23" fmla="*/ 122363 w 245262"/>
                <a:gd name="connsiteY23" fmla="*/ 213990 h 226992"/>
                <a:gd name="connsiteX24" fmla="*/ 13207 w 245262"/>
                <a:gd name="connsiteY24" fmla="*/ 53874 h 226992"/>
                <a:gd name="connsiteX25" fmla="*/ 231710 w 245262"/>
                <a:gd name="connsiteY25" fmla="*/ 53874 h 226992"/>
                <a:gd name="connsiteX26" fmla="*/ 29304 w 245262"/>
                <a:gd name="connsiteY26" fmla="*/ 62447 h 226992"/>
                <a:gd name="connsiteX27" fmla="*/ 122363 w 245262"/>
                <a:gd name="connsiteY27" fmla="*/ 198845 h 226992"/>
                <a:gd name="connsiteX28" fmla="*/ 215423 w 245262"/>
                <a:gd name="connsiteY28" fmla="*/ 62447 h 226992"/>
                <a:gd name="connsiteX29" fmla="*/ 231996 w 245262"/>
                <a:gd name="connsiteY29" fmla="*/ 50636 h 226992"/>
                <a:gd name="connsiteX30" fmla="*/ 12921 w 245262"/>
                <a:gd name="connsiteY30" fmla="*/ 50636 h 226992"/>
                <a:gd name="connsiteX31" fmla="*/ 31971 w 245262"/>
                <a:gd name="connsiteY31" fmla="*/ 11488 h 226992"/>
                <a:gd name="connsiteX32" fmla="*/ 212946 w 245262"/>
                <a:gd name="connsiteY32" fmla="*/ 11488 h 226992"/>
                <a:gd name="connsiteX33" fmla="*/ 26351 w 245262"/>
                <a:gd name="connsiteY33" fmla="*/ 42159 h 226992"/>
                <a:gd name="connsiteX34" fmla="*/ 218375 w 245262"/>
                <a:gd name="connsiteY34" fmla="*/ 42159 h 226992"/>
                <a:gd name="connsiteX35" fmla="*/ 207517 w 245262"/>
                <a:gd name="connsiteY35" fmla="*/ 20061 h 226992"/>
                <a:gd name="connsiteX36" fmla="*/ 37400 w 245262"/>
                <a:gd name="connsiteY36" fmla="*/ 20061 h 226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5262" h="226992">
                  <a:moveTo>
                    <a:pt x="122363" y="226944"/>
                  </a:moveTo>
                  <a:cubicBezTo>
                    <a:pt x="119020" y="226947"/>
                    <a:pt x="115886" y="225309"/>
                    <a:pt x="113981" y="222562"/>
                  </a:cubicBezTo>
                  <a:lnTo>
                    <a:pt x="1777" y="58161"/>
                  </a:lnTo>
                  <a:cubicBezTo>
                    <a:pt x="-328" y="55159"/>
                    <a:pt x="-614" y="51249"/>
                    <a:pt x="1015" y="47969"/>
                  </a:cubicBezTo>
                  <a:lnTo>
                    <a:pt x="21970" y="5583"/>
                  </a:lnTo>
                  <a:cubicBezTo>
                    <a:pt x="23761" y="2000"/>
                    <a:pt x="27494" y="-199"/>
                    <a:pt x="31495" y="-37"/>
                  </a:cubicBezTo>
                  <a:lnTo>
                    <a:pt x="213803" y="-37"/>
                  </a:lnTo>
                  <a:cubicBezTo>
                    <a:pt x="217813" y="-224"/>
                    <a:pt x="221557" y="1982"/>
                    <a:pt x="223328" y="5583"/>
                  </a:cubicBezTo>
                  <a:lnTo>
                    <a:pt x="244188" y="47969"/>
                  </a:lnTo>
                  <a:cubicBezTo>
                    <a:pt x="245788" y="51245"/>
                    <a:pt x="245531" y="55121"/>
                    <a:pt x="243521" y="58161"/>
                  </a:cubicBezTo>
                  <a:lnTo>
                    <a:pt x="130841" y="222562"/>
                  </a:lnTo>
                  <a:cubicBezTo>
                    <a:pt x="128916" y="225337"/>
                    <a:pt x="125745" y="226978"/>
                    <a:pt x="122363" y="226944"/>
                  </a:cubicBezTo>
                  <a:close/>
                  <a:moveTo>
                    <a:pt x="31018" y="7869"/>
                  </a:moveTo>
                  <a:cubicBezTo>
                    <a:pt x="30390" y="7833"/>
                    <a:pt x="29790" y="8167"/>
                    <a:pt x="29495" y="8726"/>
                  </a:cubicBezTo>
                  <a:lnTo>
                    <a:pt x="8635" y="51208"/>
                  </a:lnTo>
                  <a:cubicBezTo>
                    <a:pt x="8302" y="51695"/>
                    <a:pt x="8302" y="52339"/>
                    <a:pt x="8635" y="52827"/>
                  </a:cubicBezTo>
                  <a:lnTo>
                    <a:pt x="120934" y="217419"/>
                  </a:lnTo>
                  <a:cubicBezTo>
                    <a:pt x="121525" y="218155"/>
                    <a:pt x="122611" y="218269"/>
                    <a:pt x="123345" y="217675"/>
                  </a:cubicBezTo>
                  <a:cubicBezTo>
                    <a:pt x="123439" y="217599"/>
                    <a:pt x="123525" y="217513"/>
                    <a:pt x="123602" y="217419"/>
                  </a:cubicBezTo>
                  <a:lnTo>
                    <a:pt x="235901" y="52827"/>
                  </a:lnTo>
                  <a:cubicBezTo>
                    <a:pt x="236187" y="52326"/>
                    <a:pt x="236187" y="51709"/>
                    <a:pt x="235901" y="51208"/>
                  </a:cubicBezTo>
                  <a:lnTo>
                    <a:pt x="215041" y="8726"/>
                  </a:lnTo>
                  <a:cubicBezTo>
                    <a:pt x="214718" y="8197"/>
                    <a:pt x="214137" y="7874"/>
                    <a:pt x="213518" y="7869"/>
                  </a:cubicBezTo>
                  <a:close/>
                  <a:moveTo>
                    <a:pt x="122363" y="213990"/>
                  </a:moveTo>
                  <a:lnTo>
                    <a:pt x="13207" y="53874"/>
                  </a:lnTo>
                  <a:lnTo>
                    <a:pt x="231710" y="53874"/>
                  </a:lnTo>
                  <a:close/>
                  <a:moveTo>
                    <a:pt x="29304" y="62447"/>
                  </a:moveTo>
                  <a:lnTo>
                    <a:pt x="122363" y="198845"/>
                  </a:lnTo>
                  <a:lnTo>
                    <a:pt x="215423" y="62447"/>
                  </a:lnTo>
                  <a:close/>
                  <a:moveTo>
                    <a:pt x="231996" y="50636"/>
                  </a:moveTo>
                  <a:lnTo>
                    <a:pt x="12921" y="50636"/>
                  </a:lnTo>
                  <a:lnTo>
                    <a:pt x="31971" y="11488"/>
                  </a:lnTo>
                  <a:lnTo>
                    <a:pt x="212946" y="11488"/>
                  </a:lnTo>
                  <a:close/>
                  <a:moveTo>
                    <a:pt x="26351" y="42159"/>
                  </a:moveTo>
                  <a:lnTo>
                    <a:pt x="218375" y="42159"/>
                  </a:lnTo>
                  <a:lnTo>
                    <a:pt x="207517" y="20061"/>
                  </a:lnTo>
                  <a:lnTo>
                    <a:pt x="37400" y="20061"/>
                  </a:ln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F8A286DB-30E5-3C60-B534-744CB91FFF0A}"/>
                </a:ext>
              </a:extLst>
            </p:cNvPr>
            <p:cNvSpPr/>
            <p:nvPr/>
          </p:nvSpPr>
          <p:spPr>
            <a:xfrm>
              <a:off x="7127652" y="1692782"/>
              <a:ext cx="52482" cy="167735"/>
            </a:xfrm>
            <a:custGeom>
              <a:avLst/>
              <a:gdLst>
                <a:gd name="connsiteX0" fmla="*/ 40862 w 52482"/>
                <a:gd name="connsiteY0" fmla="*/ 167735 h 167735"/>
                <a:gd name="connsiteX1" fmla="*/ 0 w 52482"/>
                <a:gd name="connsiteY1" fmla="*/ 2762 h 167735"/>
                <a:gd name="connsiteX2" fmla="*/ 11525 w 52482"/>
                <a:gd name="connsiteY2" fmla="*/ 0 h 167735"/>
                <a:gd name="connsiteX3" fmla="*/ 52483 w 52482"/>
                <a:gd name="connsiteY3" fmla="*/ 164878 h 167735"/>
                <a:gd name="connsiteX4" fmla="*/ 40862 w 52482"/>
                <a:gd name="connsiteY4" fmla="*/ 167735 h 167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482" h="167735">
                  <a:moveTo>
                    <a:pt x="40862" y="167735"/>
                  </a:moveTo>
                  <a:lnTo>
                    <a:pt x="0" y="2762"/>
                  </a:lnTo>
                  <a:lnTo>
                    <a:pt x="11525" y="0"/>
                  </a:lnTo>
                  <a:lnTo>
                    <a:pt x="52483" y="164878"/>
                  </a:lnTo>
                  <a:lnTo>
                    <a:pt x="40862" y="167735"/>
                  </a:ln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1D07A836-A8E6-12CE-A5DE-F5C5EFC8F6EA}"/>
                </a:ext>
              </a:extLst>
            </p:cNvPr>
            <p:cNvSpPr/>
            <p:nvPr/>
          </p:nvSpPr>
          <p:spPr>
            <a:xfrm>
              <a:off x="7122509" y="1687638"/>
              <a:ext cx="62770" cy="178022"/>
            </a:xfrm>
            <a:custGeom>
              <a:avLst/>
              <a:gdLst>
                <a:gd name="connsiteX0" fmla="*/ 42926 w 62770"/>
                <a:gd name="connsiteY0" fmla="*/ 177974 h 178022"/>
                <a:gd name="connsiteX1" fmla="*/ -32 w 62770"/>
                <a:gd name="connsiteY1" fmla="*/ 4810 h 178022"/>
                <a:gd name="connsiteX2" fmla="*/ 19780 w 62770"/>
                <a:gd name="connsiteY2" fmla="*/ -48 h 178022"/>
                <a:gd name="connsiteX3" fmla="*/ 62738 w 62770"/>
                <a:gd name="connsiteY3" fmla="*/ 173117 h 178022"/>
                <a:gd name="connsiteX4" fmla="*/ 10255 w 62770"/>
                <a:gd name="connsiteY4" fmla="*/ 11001 h 178022"/>
                <a:gd name="connsiteX5" fmla="*/ 49117 w 62770"/>
                <a:gd name="connsiteY5" fmla="*/ 167687 h 178022"/>
                <a:gd name="connsiteX6" fmla="*/ 52451 w 62770"/>
                <a:gd name="connsiteY6" fmla="*/ 166925 h 178022"/>
                <a:gd name="connsiteX7" fmla="*/ 13303 w 62770"/>
                <a:gd name="connsiteY7" fmla="*/ 10239 h 178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770" h="178022">
                  <a:moveTo>
                    <a:pt x="42926" y="177974"/>
                  </a:moveTo>
                  <a:lnTo>
                    <a:pt x="-32" y="4810"/>
                  </a:lnTo>
                  <a:lnTo>
                    <a:pt x="19780" y="-48"/>
                  </a:lnTo>
                  <a:lnTo>
                    <a:pt x="62738" y="173117"/>
                  </a:lnTo>
                  <a:close/>
                  <a:moveTo>
                    <a:pt x="10255" y="11001"/>
                  </a:moveTo>
                  <a:lnTo>
                    <a:pt x="49117" y="167687"/>
                  </a:lnTo>
                  <a:lnTo>
                    <a:pt x="52451" y="166925"/>
                  </a:lnTo>
                  <a:lnTo>
                    <a:pt x="13303" y="10239"/>
                  </a:ln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B2D761A6-2265-5AF5-02B1-651061A0BE37}"/>
                </a:ext>
              </a:extLst>
            </p:cNvPr>
            <p:cNvSpPr/>
            <p:nvPr/>
          </p:nvSpPr>
          <p:spPr>
            <a:xfrm>
              <a:off x="7167943" y="1692782"/>
              <a:ext cx="52482" cy="167735"/>
            </a:xfrm>
            <a:custGeom>
              <a:avLst/>
              <a:gdLst>
                <a:gd name="connsiteX0" fmla="*/ 11525 w 52482"/>
                <a:gd name="connsiteY0" fmla="*/ 167735 h 167735"/>
                <a:gd name="connsiteX1" fmla="*/ 0 w 52482"/>
                <a:gd name="connsiteY1" fmla="*/ 164878 h 167735"/>
                <a:gd name="connsiteX2" fmla="*/ 40862 w 52482"/>
                <a:gd name="connsiteY2" fmla="*/ 0 h 167735"/>
                <a:gd name="connsiteX3" fmla="*/ 52483 w 52482"/>
                <a:gd name="connsiteY3" fmla="*/ 2762 h 167735"/>
                <a:gd name="connsiteX4" fmla="*/ 11525 w 52482"/>
                <a:gd name="connsiteY4" fmla="*/ 167735 h 167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482" h="167735">
                  <a:moveTo>
                    <a:pt x="11525" y="167735"/>
                  </a:moveTo>
                  <a:lnTo>
                    <a:pt x="0" y="164878"/>
                  </a:lnTo>
                  <a:lnTo>
                    <a:pt x="40862" y="0"/>
                  </a:lnTo>
                  <a:lnTo>
                    <a:pt x="52483" y="2762"/>
                  </a:lnTo>
                  <a:lnTo>
                    <a:pt x="11525" y="167735"/>
                  </a:ln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D535A0B7-F6EF-6A8F-F6CC-6B04E1C11947}"/>
                </a:ext>
              </a:extLst>
            </p:cNvPr>
            <p:cNvSpPr/>
            <p:nvPr/>
          </p:nvSpPr>
          <p:spPr>
            <a:xfrm>
              <a:off x="7162800" y="1687638"/>
              <a:ext cx="62769" cy="178022"/>
            </a:xfrm>
            <a:custGeom>
              <a:avLst/>
              <a:gdLst>
                <a:gd name="connsiteX0" fmla="*/ 19780 w 62769"/>
                <a:gd name="connsiteY0" fmla="*/ 177974 h 178022"/>
                <a:gd name="connsiteX1" fmla="*/ -32 w 62769"/>
                <a:gd name="connsiteY1" fmla="*/ 173117 h 178022"/>
                <a:gd name="connsiteX2" fmla="*/ 42926 w 62769"/>
                <a:gd name="connsiteY2" fmla="*/ -48 h 178022"/>
                <a:gd name="connsiteX3" fmla="*/ 62738 w 62769"/>
                <a:gd name="connsiteY3" fmla="*/ 4810 h 178022"/>
                <a:gd name="connsiteX4" fmla="*/ 10255 w 62769"/>
                <a:gd name="connsiteY4" fmla="*/ 166925 h 178022"/>
                <a:gd name="connsiteX5" fmla="*/ 13589 w 62769"/>
                <a:gd name="connsiteY5" fmla="*/ 167687 h 178022"/>
                <a:gd name="connsiteX6" fmla="*/ 52451 w 62769"/>
                <a:gd name="connsiteY6" fmla="*/ 11001 h 178022"/>
                <a:gd name="connsiteX7" fmla="*/ 49117 w 62769"/>
                <a:gd name="connsiteY7" fmla="*/ 10239 h 178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769" h="178022">
                  <a:moveTo>
                    <a:pt x="19780" y="177974"/>
                  </a:moveTo>
                  <a:lnTo>
                    <a:pt x="-32" y="173117"/>
                  </a:lnTo>
                  <a:lnTo>
                    <a:pt x="42926" y="-48"/>
                  </a:lnTo>
                  <a:lnTo>
                    <a:pt x="62738" y="4810"/>
                  </a:lnTo>
                  <a:close/>
                  <a:moveTo>
                    <a:pt x="10255" y="166925"/>
                  </a:moveTo>
                  <a:lnTo>
                    <a:pt x="13589" y="167687"/>
                  </a:lnTo>
                  <a:lnTo>
                    <a:pt x="52451" y="11001"/>
                  </a:lnTo>
                  <a:lnTo>
                    <a:pt x="49117" y="10239"/>
                  </a:ln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750E6FEA-D92E-3B7A-1CDD-1EC73241F316}"/>
                </a:ext>
              </a:extLst>
            </p:cNvPr>
            <p:cNvSpPr/>
            <p:nvPr/>
          </p:nvSpPr>
          <p:spPr>
            <a:xfrm>
              <a:off x="7127462" y="1652015"/>
              <a:ext cx="12382" cy="42957"/>
            </a:xfrm>
            <a:custGeom>
              <a:avLst/>
              <a:gdLst>
                <a:gd name="connsiteX0" fmla="*/ 0 w 12382"/>
                <a:gd name="connsiteY0" fmla="*/ 0 h 42957"/>
                <a:gd name="connsiteX1" fmla="*/ 12382 w 12382"/>
                <a:gd name="connsiteY1" fmla="*/ 0 h 42957"/>
                <a:gd name="connsiteX2" fmla="*/ 12382 w 12382"/>
                <a:gd name="connsiteY2" fmla="*/ 42958 h 42957"/>
                <a:gd name="connsiteX3" fmla="*/ 0 w 12382"/>
                <a:gd name="connsiteY3" fmla="*/ 42958 h 42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" h="42957">
                  <a:moveTo>
                    <a:pt x="0" y="0"/>
                  </a:moveTo>
                  <a:lnTo>
                    <a:pt x="12382" y="0"/>
                  </a:lnTo>
                  <a:lnTo>
                    <a:pt x="12382" y="42958"/>
                  </a:lnTo>
                  <a:lnTo>
                    <a:pt x="0" y="42958"/>
                  </a:ln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381C5CFE-1056-F66F-6244-FA4443ACA735}"/>
                </a:ext>
              </a:extLst>
            </p:cNvPr>
            <p:cNvSpPr/>
            <p:nvPr/>
          </p:nvSpPr>
          <p:spPr>
            <a:xfrm>
              <a:off x="7123271" y="1647729"/>
              <a:ext cx="20955" cy="51435"/>
            </a:xfrm>
            <a:custGeom>
              <a:avLst/>
              <a:gdLst>
                <a:gd name="connsiteX0" fmla="*/ 20923 w 20955"/>
                <a:gd name="connsiteY0" fmla="*/ 51387 h 51435"/>
                <a:gd name="connsiteX1" fmla="*/ -32 w 20955"/>
                <a:gd name="connsiteY1" fmla="*/ 51387 h 51435"/>
                <a:gd name="connsiteX2" fmla="*/ -32 w 20955"/>
                <a:gd name="connsiteY2" fmla="*/ -48 h 51435"/>
                <a:gd name="connsiteX3" fmla="*/ 20923 w 20955"/>
                <a:gd name="connsiteY3" fmla="*/ -48 h 51435"/>
                <a:gd name="connsiteX4" fmla="*/ 8446 w 20955"/>
                <a:gd name="connsiteY4" fmla="*/ 43005 h 51435"/>
                <a:gd name="connsiteX5" fmla="*/ 12541 w 20955"/>
                <a:gd name="connsiteY5" fmla="*/ 43005 h 51435"/>
                <a:gd name="connsiteX6" fmla="*/ 12541 w 20955"/>
                <a:gd name="connsiteY6" fmla="*/ 8429 h 51435"/>
                <a:gd name="connsiteX7" fmla="*/ 8636 w 20955"/>
                <a:gd name="connsiteY7" fmla="*/ 8429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55" h="51435">
                  <a:moveTo>
                    <a:pt x="20923" y="51387"/>
                  </a:moveTo>
                  <a:lnTo>
                    <a:pt x="-32" y="51387"/>
                  </a:lnTo>
                  <a:lnTo>
                    <a:pt x="-32" y="-48"/>
                  </a:lnTo>
                  <a:lnTo>
                    <a:pt x="20923" y="-48"/>
                  </a:lnTo>
                  <a:close/>
                  <a:moveTo>
                    <a:pt x="8446" y="43005"/>
                  </a:moveTo>
                  <a:lnTo>
                    <a:pt x="12541" y="43005"/>
                  </a:lnTo>
                  <a:lnTo>
                    <a:pt x="12541" y="8429"/>
                  </a:lnTo>
                  <a:lnTo>
                    <a:pt x="8636" y="8429"/>
                  </a:ln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E1848843-2577-7DB1-D593-6C178EA23ABC}"/>
                </a:ext>
              </a:extLst>
            </p:cNvPr>
            <p:cNvSpPr/>
            <p:nvPr/>
          </p:nvSpPr>
          <p:spPr>
            <a:xfrm>
              <a:off x="7208139" y="1652015"/>
              <a:ext cx="12382" cy="42957"/>
            </a:xfrm>
            <a:custGeom>
              <a:avLst/>
              <a:gdLst>
                <a:gd name="connsiteX0" fmla="*/ 0 w 12382"/>
                <a:gd name="connsiteY0" fmla="*/ 0 h 42957"/>
                <a:gd name="connsiteX1" fmla="*/ 12382 w 12382"/>
                <a:gd name="connsiteY1" fmla="*/ 0 h 42957"/>
                <a:gd name="connsiteX2" fmla="*/ 12382 w 12382"/>
                <a:gd name="connsiteY2" fmla="*/ 42958 h 42957"/>
                <a:gd name="connsiteX3" fmla="*/ 0 w 12382"/>
                <a:gd name="connsiteY3" fmla="*/ 42958 h 42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" h="42957">
                  <a:moveTo>
                    <a:pt x="0" y="0"/>
                  </a:moveTo>
                  <a:lnTo>
                    <a:pt x="12382" y="0"/>
                  </a:lnTo>
                  <a:lnTo>
                    <a:pt x="12382" y="42958"/>
                  </a:lnTo>
                  <a:lnTo>
                    <a:pt x="0" y="42958"/>
                  </a:ln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E7EE430F-36D7-CFB0-F799-AE08EFB42EB9}"/>
                </a:ext>
              </a:extLst>
            </p:cNvPr>
            <p:cNvSpPr/>
            <p:nvPr/>
          </p:nvSpPr>
          <p:spPr>
            <a:xfrm>
              <a:off x="7203852" y="1647729"/>
              <a:ext cx="20955" cy="51435"/>
            </a:xfrm>
            <a:custGeom>
              <a:avLst/>
              <a:gdLst>
                <a:gd name="connsiteX0" fmla="*/ 20923 w 20955"/>
                <a:gd name="connsiteY0" fmla="*/ 51387 h 51435"/>
                <a:gd name="connsiteX1" fmla="*/ -32 w 20955"/>
                <a:gd name="connsiteY1" fmla="*/ 51387 h 51435"/>
                <a:gd name="connsiteX2" fmla="*/ -32 w 20955"/>
                <a:gd name="connsiteY2" fmla="*/ -48 h 51435"/>
                <a:gd name="connsiteX3" fmla="*/ 20923 w 20955"/>
                <a:gd name="connsiteY3" fmla="*/ -48 h 51435"/>
                <a:gd name="connsiteX4" fmla="*/ 8160 w 20955"/>
                <a:gd name="connsiteY4" fmla="*/ 43005 h 51435"/>
                <a:gd name="connsiteX5" fmla="*/ 12065 w 20955"/>
                <a:gd name="connsiteY5" fmla="*/ 43005 h 51435"/>
                <a:gd name="connsiteX6" fmla="*/ 12065 w 20955"/>
                <a:gd name="connsiteY6" fmla="*/ 8429 h 51435"/>
                <a:gd name="connsiteX7" fmla="*/ 8160 w 20955"/>
                <a:gd name="connsiteY7" fmla="*/ 8429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55" h="51435">
                  <a:moveTo>
                    <a:pt x="20923" y="51387"/>
                  </a:moveTo>
                  <a:lnTo>
                    <a:pt x="-32" y="51387"/>
                  </a:lnTo>
                  <a:lnTo>
                    <a:pt x="-32" y="-48"/>
                  </a:lnTo>
                  <a:lnTo>
                    <a:pt x="20923" y="-48"/>
                  </a:lnTo>
                  <a:close/>
                  <a:moveTo>
                    <a:pt x="8160" y="43005"/>
                  </a:moveTo>
                  <a:lnTo>
                    <a:pt x="12065" y="43005"/>
                  </a:lnTo>
                  <a:lnTo>
                    <a:pt x="12065" y="8429"/>
                  </a:lnTo>
                  <a:lnTo>
                    <a:pt x="8160" y="8429"/>
                  </a:ln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AD821EBA-CC63-4155-6755-C8F5EFD0CB38}"/>
                </a:ext>
              </a:extLst>
            </p:cNvPr>
            <p:cNvSpPr/>
            <p:nvPr/>
          </p:nvSpPr>
          <p:spPr>
            <a:xfrm>
              <a:off x="7167752" y="1551812"/>
              <a:ext cx="12382" cy="58008"/>
            </a:xfrm>
            <a:custGeom>
              <a:avLst/>
              <a:gdLst>
                <a:gd name="connsiteX0" fmla="*/ 6160 w 12382"/>
                <a:gd name="connsiteY0" fmla="*/ 57959 h 58008"/>
                <a:gd name="connsiteX1" fmla="*/ -32 w 12382"/>
                <a:gd name="connsiteY1" fmla="*/ 52054 h 58008"/>
                <a:gd name="connsiteX2" fmla="*/ -32 w 12382"/>
                <a:gd name="connsiteY2" fmla="*/ 6143 h 58008"/>
                <a:gd name="connsiteX3" fmla="*/ 6160 w 12382"/>
                <a:gd name="connsiteY3" fmla="*/ -48 h 58008"/>
                <a:gd name="connsiteX4" fmla="*/ 12351 w 12382"/>
                <a:gd name="connsiteY4" fmla="*/ 6143 h 58008"/>
                <a:gd name="connsiteX5" fmla="*/ 12351 w 12382"/>
                <a:gd name="connsiteY5" fmla="*/ 52054 h 58008"/>
                <a:gd name="connsiteX6" fmla="*/ 6160 w 12382"/>
                <a:gd name="connsiteY6" fmla="*/ 57959 h 58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" h="58008">
                  <a:moveTo>
                    <a:pt x="6160" y="57959"/>
                  </a:moveTo>
                  <a:cubicBezTo>
                    <a:pt x="2826" y="58013"/>
                    <a:pt x="73" y="55383"/>
                    <a:pt x="-32" y="52054"/>
                  </a:cubicBezTo>
                  <a:lnTo>
                    <a:pt x="-32" y="6143"/>
                  </a:lnTo>
                  <a:cubicBezTo>
                    <a:pt x="-32" y="2724"/>
                    <a:pt x="2740" y="-48"/>
                    <a:pt x="6160" y="-48"/>
                  </a:cubicBezTo>
                  <a:cubicBezTo>
                    <a:pt x="9579" y="-48"/>
                    <a:pt x="12351" y="2724"/>
                    <a:pt x="12351" y="6143"/>
                  </a:cubicBezTo>
                  <a:lnTo>
                    <a:pt x="12351" y="52054"/>
                  </a:lnTo>
                  <a:cubicBezTo>
                    <a:pt x="12246" y="55383"/>
                    <a:pt x="9493" y="58013"/>
                    <a:pt x="6160" y="57959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B22A2D39-CA15-7C0C-BF6E-099BDB2A330D}"/>
                </a:ext>
              </a:extLst>
            </p:cNvPr>
            <p:cNvSpPr/>
            <p:nvPr/>
          </p:nvSpPr>
          <p:spPr>
            <a:xfrm>
              <a:off x="7163466" y="1547526"/>
              <a:ext cx="20958" cy="67057"/>
            </a:xfrm>
            <a:custGeom>
              <a:avLst/>
              <a:gdLst>
                <a:gd name="connsiteX0" fmla="*/ 10445 w 20958"/>
                <a:gd name="connsiteY0" fmla="*/ 67008 h 67057"/>
                <a:gd name="connsiteX1" fmla="*/ -32 w 20958"/>
                <a:gd name="connsiteY1" fmla="*/ 56913 h 67057"/>
                <a:gd name="connsiteX2" fmla="*/ -32 w 20958"/>
                <a:gd name="connsiteY2" fmla="*/ 56816 h 67057"/>
                <a:gd name="connsiteX3" fmla="*/ -32 w 20958"/>
                <a:gd name="connsiteY3" fmla="*/ 10430 h 67057"/>
                <a:gd name="connsiteX4" fmla="*/ 10445 w 20958"/>
                <a:gd name="connsiteY4" fmla="*/ -48 h 67057"/>
                <a:gd name="connsiteX5" fmla="*/ 20923 w 20958"/>
                <a:gd name="connsiteY5" fmla="*/ 10430 h 67057"/>
                <a:gd name="connsiteX6" fmla="*/ 20923 w 20958"/>
                <a:gd name="connsiteY6" fmla="*/ 56340 h 67057"/>
                <a:gd name="connsiteX7" fmla="*/ 10826 w 20958"/>
                <a:gd name="connsiteY7" fmla="*/ 67004 h 67057"/>
                <a:gd name="connsiteX8" fmla="*/ 10445 w 20958"/>
                <a:gd name="connsiteY8" fmla="*/ 67008 h 67057"/>
                <a:gd name="connsiteX9" fmla="*/ 10445 w 20958"/>
                <a:gd name="connsiteY9" fmla="*/ 9191 h 67057"/>
                <a:gd name="connsiteX10" fmla="*/ 8445 w 20958"/>
                <a:gd name="connsiteY10" fmla="*/ 10906 h 67057"/>
                <a:gd name="connsiteX11" fmla="*/ 8445 w 20958"/>
                <a:gd name="connsiteY11" fmla="*/ 56816 h 67057"/>
                <a:gd name="connsiteX12" fmla="*/ 12351 w 20958"/>
                <a:gd name="connsiteY12" fmla="*/ 56816 h 67057"/>
                <a:gd name="connsiteX13" fmla="*/ 12351 w 20958"/>
                <a:gd name="connsiteY13" fmla="*/ 10430 h 67057"/>
                <a:gd name="connsiteX14" fmla="*/ 10445 w 20958"/>
                <a:gd name="connsiteY14" fmla="*/ 8715 h 6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8" h="67057">
                  <a:moveTo>
                    <a:pt x="10445" y="67008"/>
                  </a:moveTo>
                  <a:cubicBezTo>
                    <a:pt x="4768" y="67114"/>
                    <a:pt x="73" y="62594"/>
                    <a:pt x="-32" y="56913"/>
                  </a:cubicBezTo>
                  <a:cubicBezTo>
                    <a:pt x="-32" y="56881"/>
                    <a:pt x="-32" y="56849"/>
                    <a:pt x="-32" y="56816"/>
                  </a:cubicBezTo>
                  <a:lnTo>
                    <a:pt x="-32" y="10430"/>
                  </a:lnTo>
                  <a:cubicBezTo>
                    <a:pt x="-32" y="4643"/>
                    <a:pt x="4664" y="-48"/>
                    <a:pt x="10445" y="-48"/>
                  </a:cubicBezTo>
                  <a:cubicBezTo>
                    <a:pt x="16227" y="-48"/>
                    <a:pt x="20923" y="4643"/>
                    <a:pt x="20923" y="10430"/>
                  </a:cubicBezTo>
                  <a:lnTo>
                    <a:pt x="20923" y="56340"/>
                  </a:lnTo>
                  <a:cubicBezTo>
                    <a:pt x="21085" y="62072"/>
                    <a:pt x="16561" y="66846"/>
                    <a:pt x="10826" y="67004"/>
                  </a:cubicBezTo>
                  <a:cubicBezTo>
                    <a:pt x="10702" y="67008"/>
                    <a:pt x="10569" y="67009"/>
                    <a:pt x="10445" y="67008"/>
                  </a:cubicBezTo>
                  <a:close/>
                  <a:moveTo>
                    <a:pt x="10445" y="9191"/>
                  </a:moveTo>
                  <a:cubicBezTo>
                    <a:pt x="9426" y="9135"/>
                    <a:pt x="8550" y="9891"/>
                    <a:pt x="8445" y="10906"/>
                  </a:cubicBezTo>
                  <a:lnTo>
                    <a:pt x="8445" y="56816"/>
                  </a:lnTo>
                  <a:cubicBezTo>
                    <a:pt x="8445" y="58626"/>
                    <a:pt x="12351" y="58626"/>
                    <a:pt x="12351" y="56816"/>
                  </a:cubicBezTo>
                  <a:lnTo>
                    <a:pt x="12351" y="10430"/>
                  </a:lnTo>
                  <a:cubicBezTo>
                    <a:pt x="12255" y="9452"/>
                    <a:pt x="11427" y="8710"/>
                    <a:pt x="10445" y="8715"/>
                  </a:cubicBez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ABEF08EF-27EC-7369-C125-2903AF44D4C2}"/>
                </a:ext>
              </a:extLst>
            </p:cNvPr>
            <p:cNvSpPr/>
            <p:nvPr/>
          </p:nvSpPr>
          <p:spPr>
            <a:xfrm>
              <a:off x="7078004" y="1566737"/>
              <a:ext cx="35017" cy="51559"/>
            </a:xfrm>
            <a:custGeom>
              <a:avLst/>
              <a:gdLst>
                <a:gd name="connsiteX0" fmla="*/ 29233 w 35017"/>
                <a:gd name="connsiteY0" fmla="*/ 51511 h 51559"/>
                <a:gd name="connsiteX1" fmla="*/ 23994 w 35017"/>
                <a:gd name="connsiteY1" fmla="*/ 48463 h 51559"/>
                <a:gd name="connsiteX2" fmla="*/ 658 w 35017"/>
                <a:gd name="connsiteY2" fmla="*/ 8744 h 51559"/>
                <a:gd name="connsiteX3" fmla="*/ 3182 w 35017"/>
                <a:gd name="connsiteY3" fmla="*/ 641 h 51559"/>
                <a:gd name="connsiteX4" fmla="*/ 11040 w 35017"/>
                <a:gd name="connsiteY4" fmla="*/ 2743 h 51559"/>
                <a:gd name="connsiteX5" fmla="*/ 34186 w 35017"/>
                <a:gd name="connsiteY5" fmla="*/ 42558 h 51559"/>
                <a:gd name="connsiteX6" fmla="*/ 32043 w 35017"/>
                <a:gd name="connsiteY6" fmla="*/ 50629 h 51559"/>
                <a:gd name="connsiteX7" fmla="*/ 31995 w 35017"/>
                <a:gd name="connsiteY7" fmla="*/ 50654 h 51559"/>
                <a:gd name="connsiteX8" fmla="*/ 29042 w 35017"/>
                <a:gd name="connsiteY8" fmla="*/ 51511 h 5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17" h="51559">
                  <a:moveTo>
                    <a:pt x="29233" y="51511"/>
                  </a:moveTo>
                  <a:cubicBezTo>
                    <a:pt x="27071" y="51478"/>
                    <a:pt x="25090" y="50322"/>
                    <a:pt x="23994" y="48463"/>
                  </a:cubicBezTo>
                  <a:lnTo>
                    <a:pt x="658" y="8744"/>
                  </a:lnTo>
                  <a:cubicBezTo>
                    <a:pt x="-885" y="5810"/>
                    <a:pt x="248" y="2182"/>
                    <a:pt x="3182" y="641"/>
                  </a:cubicBezTo>
                  <a:cubicBezTo>
                    <a:pt x="5944" y="-813"/>
                    <a:pt x="9364" y="102"/>
                    <a:pt x="11040" y="2743"/>
                  </a:cubicBezTo>
                  <a:lnTo>
                    <a:pt x="34186" y="42558"/>
                  </a:lnTo>
                  <a:cubicBezTo>
                    <a:pt x="35824" y="45379"/>
                    <a:pt x="34862" y="48993"/>
                    <a:pt x="32043" y="50629"/>
                  </a:cubicBezTo>
                  <a:cubicBezTo>
                    <a:pt x="32024" y="50637"/>
                    <a:pt x="32014" y="50645"/>
                    <a:pt x="31995" y="50654"/>
                  </a:cubicBezTo>
                  <a:cubicBezTo>
                    <a:pt x="31110" y="51200"/>
                    <a:pt x="30090" y="51496"/>
                    <a:pt x="29042" y="51511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58115D2D-F35E-D248-419C-833154D76CBE}"/>
                </a:ext>
              </a:extLst>
            </p:cNvPr>
            <p:cNvSpPr/>
            <p:nvPr/>
          </p:nvSpPr>
          <p:spPr>
            <a:xfrm>
              <a:off x="7073867" y="1562348"/>
              <a:ext cx="43336" cy="60140"/>
            </a:xfrm>
            <a:custGeom>
              <a:avLst/>
              <a:gdLst>
                <a:gd name="connsiteX0" fmla="*/ 33370 w 43336"/>
                <a:gd name="connsiteY0" fmla="*/ 60092 h 60140"/>
                <a:gd name="connsiteX1" fmla="*/ 24417 w 43336"/>
                <a:gd name="connsiteY1" fmla="*/ 55044 h 60140"/>
                <a:gd name="connsiteX2" fmla="*/ 1366 w 43336"/>
                <a:gd name="connsiteY2" fmla="*/ 15229 h 60140"/>
                <a:gd name="connsiteX3" fmla="*/ 4938 w 43336"/>
                <a:gd name="connsiteY3" fmla="*/ 1405 h 60140"/>
                <a:gd name="connsiteX4" fmla="*/ 5081 w 43336"/>
                <a:gd name="connsiteY4" fmla="*/ 1323 h 60140"/>
                <a:gd name="connsiteX5" fmla="*/ 19083 w 43336"/>
                <a:gd name="connsiteY5" fmla="*/ 5037 h 60140"/>
                <a:gd name="connsiteX6" fmla="*/ 42133 w 43336"/>
                <a:gd name="connsiteY6" fmla="*/ 44852 h 60140"/>
                <a:gd name="connsiteX7" fmla="*/ 42895 w 43336"/>
                <a:gd name="connsiteY7" fmla="*/ 52186 h 60140"/>
                <a:gd name="connsiteX8" fmla="*/ 38133 w 43336"/>
                <a:gd name="connsiteY8" fmla="*/ 58377 h 60140"/>
                <a:gd name="connsiteX9" fmla="*/ 33370 w 43336"/>
                <a:gd name="connsiteY9" fmla="*/ 60092 h 60140"/>
                <a:gd name="connsiteX10" fmla="*/ 10224 w 43336"/>
                <a:gd name="connsiteY10" fmla="*/ 8466 h 60140"/>
                <a:gd name="connsiteX11" fmla="*/ 9367 w 43336"/>
                <a:gd name="connsiteY11" fmla="*/ 8466 h 60140"/>
                <a:gd name="connsiteX12" fmla="*/ 8510 w 43336"/>
                <a:gd name="connsiteY12" fmla="*/ 9514 h 60140"/>
                <a:gd name="connsiteX13" fmla="*/ 8510 w 43336"/>
                <a:gd name="connsiteY13" fmla="*/ 10752 h 60140"/>
                <a:gd name="connsiteX14" fmla="*/ 31656 w 43336"/>
                <a:gd name="connsiteY14" fmla="*/ 50567 h 60140"/>
                <a:gd name="connsiteX15" fmla="*/ 33827 w 43336"/>
                <a:gd name="connsiteY15" fmla="*/ 51298 h 60140"/>
                <a:gd name="connsiteX16" fmla="*/ 33942 w 43336"/>
                <a:gd name="connsiteY16" fmla="*/ 51234 h 60140"/>
                <a:gd name="connsiteX17" fmla="*/ 34799 w 43336"/>
                <a:gd name="connsiteY17" fmla="*/ 50186 h 60140"/>
                <a:gd name="connsiteX18" fmla="*/ 34799 w 43336"/>
                <a:gd name="connsiteY18" fmla="*/ 48852 h 60140"/>
                <a:gd name="connsiteX19" fmla="*/ 11748 w 43336"/>
                <a:gd name="connsiteY19" fmla="*/ 9133 h 60140"/>
                <a:gd name="connsiteX20" fmla="*/ 9844 w 43336"/>
                <a:gd name="connsiteY20" fmla="*/ 8466 h 60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3336" h="60140">
                  <a:moveTo>
                    <a:pt x="33370" y="60092"/>
                  </a:moveTo>
                  <a:cubicBezTo>
                    <a:pt x="29703" y="60128"/>
                    <a:pt x="26283" y="58204"/>
                    <a:pt x="24417" y="55044"/>
                  </a:cubicBezTo>
                  <a:lnTo>
                    <a:pt x="1366" y="15229"/>
                  </a:lnTo>
                  <a:cubicBezTo>
                    <a:pt x="-1463" y="10425"/>
                    <a:pt x="137" y="4235"/>
                    <a:pt x="4938" y="1405"/>
                  </a:cubicBezTo>
                  <a:cubicBezTo>
                    <a:pt x="4986" y="1377"/>
                    <a:pt x="5034" y="1349"/>
                    <a:pt x="5081" y="1323"/>
                  </a:cubicBezTo>
                  <a:cubicBezTo>
                    <a:pt x="9977" y="-1492"/>
                    <a:pt x="16225" y="165"/>
                    <a:pt x="19083" y="5037"/>
                  </a:cubicBezTo>
                  <a:lnTo>
                    <a:pt x="42133" y="44852"/>
                  </a:lnTo>
                  <a:cubicBezTo>
                    <a:pt x="43362" y="47095"/>
                    <a:pt x="43638" y="49738"/>
                    <a:pt x="42895" y="52186"/>
                  </a:cubicBezTo>
                  <a:cubicBezTo>
                    <a:pt x="42267" y="54836"/>
                    <a:pt x="40533" y="57090"/>
                    <a:pt x="38133" y="58377"/>
                  </a:cubicBezTo>
                  <a:cubicBezTo>
                    <a:pt x="36714" y="59337"/>
                    <a:pt x="35075" y="59926"/>
                    <a:pt x="33370" y="60092"/>
                  </a:cubicBezTo>
                  <a:close/>
                  <a:moveTo>
                    <a:pt x="10224" y="8466"/>
                  </a:moveTo>
                  <a:lnTo>
                    <a:pt x="9367" y="8466"/>
                  </a:lnTo>
                  <a:cubicBezTo>
                    <a:pt x="8967" y="8706"/>
                    <a:pt x="8662" y="9076"/>
                    <a:pt x="8510" y="9514"/>
                  </a:cubicBezTo>
                  <a:cubicBezTo>
                    <a:pt x="8386" y="9917"/>
                    <a:pt x="8386" y="10350"/>
                    <a:pt x="8510" y="10752"/>
                  </a:cubicBezTo>
                  <a:lnTo>
                    <a:pt x="31656" y="50567"/>
                  </a:lnTo>
                  <a:cubicBezTo>
                    <a:pt x="32056" y="51368"/>
                    <a:pt x="33027" y="51695"/>
                    <a:pt x="33827" y="51298"/>
                  </a:cubicBezTo>
                  <a:cubicBezTo>
                    <a:pt x="33865" y="51277"/>
                    <a:pt x="33904" y="51257"/>
                    <a:pt x="33942" y="51234"/>
                  </a:cubicBezTo>
                  <a:cubicBezTo>
                    <a:pt x="34322" y="50975"/>
                    <a:pt x="34618" y="50611"/>
                    <a:pt x="34799" y="50186"/>
                  </a:cubicBezTo>
                  <a:cubicBezTo>
                    <a:pt x="34971" y="49757"/>
                    <a:pt x="34971" y="49281"/>
                    <a:pt x="34799" y="48852"/>
                  </a:cubicBezTo>
                  <a:lnTo>
                    <a:pt x="11748" y="9133"/>
                  </a:lnTo>
                  <a:cubicBezTo>
                    <a:pt x="11310" y="8545"/>
                    <a:pt x="10558" y="8281"/>
                    <a:pt x="9844" y="8466"/>
                  </a:cubicBez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8D179D39-D15F-2EEA-05D4-09CFA40CD712}"/>
                </a:ext>
              </a:extLst>
            </p:cNvPr>
            <p:cNvSpPr/>
            <p:nvPr/>
          </p:nvSpPr>
          <p:spPr>
            <a:xfrm>
              <a:off x="7000545" y="1614546"/>
              <a:ext cx="51629" cy="35087"/>
            </a:xfrm>
            <a:custGeom>
              <a:avLst/>
              <a:gdLst>
                <a:gd name="connsiteX0" fmla="*/ 45732 w 51629"/>
                <a:gd name="connsiteY0" fmla="*/ 35040 h 35087"/>
                <a:gd name="connsiteX1" fmla="*/ 42779 w 51629"/>
                <a:gd name="connsiteY1" fmla="*/ 34278 h 35087"/>
                <a:gd name="connsiteX2" fmla="*/ 2965 w 51629"/>
                <a:gd name="connsiteY2" fmla="*/ 11132 h 35087"/>
                <a:gd name="connsiteX3" fmla="*/ 774 w 51629"/>
                <a:gd name="connsiteY3" fmla="*/ 2941 h 35087"/>
                <a:gd name="connsiteX4" fmla="*/ 8822 w 51629"/>
                <a:gd name="connsiteY4" fmla="*/ 724 h 35087"/>
                <a:gd name="connsiteX5" fmla="*/ 8870 w 51629"/>
                <a:gd name="connsiteY5" fmla="*/ 750 h 35087"/>
                <a:gd name="connsiteX6" fmla="*/ 48684 w 51629"/>
                <a:gd name="connsiteY6" fmla="*/ 23896 h 35087"/>
                <a:gd name="connsiteX7" fmla="*/ 50742 w 51629"/>
                <a:gd name="connsiteY7" fmla="*/ 32129 h 35087"/>
                <a:gd name="connsiteX8" fmla="*/ 45732 w 51629"/>
                <a:gd name="connsiteY8" fmla="*/ 35040 h 35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629" h="35087">
                  <a:moveTo>
                    <a:pt x="45732" y="35040"/>
                  </a:moveTo>
                  <a:cubicBezTo>
                    <a:pt x="44703" y="35036"/>
                    <a:pt x="43684" y="34774"/>
                    <a:pt x="42779" y="34278"/>
                  </a:cubicBezTo>
                  <a:lnTo>
                    <a:pt x="2965" y="11132"/>
                  </a:lnTo>
                  <a:cubicBezTo>
                    <a:pt x="98" y="9473"/>
                    <a:pt x="-883" y="5808"/>
                    <a:pt x="774" y="2941"/>
                  </a:cubicBezTo>
                  <a:cubicBezTo>
                    <a:pt x="2384" y="105"/>
                    <a:pt x="5993" y="-887"/>
                    <a:pt x="8822" y="724"/>
                  </a:cubicBezTo>
                  <a:cubicBezTo>
                    <a:pt x="8842" y="733"/>
                    <a:pt x="8851" y="741"/>
                    <a:pt x="8870" y="750"/>
                  </a:cubicBezTo>
                  <a:lnTo>
                    <a:pt x="48684" y="23896"/>
                  </a:lnTo>
                  <a:cubicBezTo>
                    <a:pt x="51523" y="25602"/>
                    <a:pt x="52447" y="29288"/>
                    <a:pt x="50742" y="32129"/>
                  </a:cubicBezTo>
                  <a:cubicBezTo>
                    <a:pt x="49685" y="33894"/>
                    <a:pt x="47789" y="34993"/>
                    <a:pt x="45732" y="35040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0D174707-F42E-0F0D-E128-CCE456F7CFC0}"/>
                </a:ext>
              </a:extLst>
            </p:cNvPr>
            <p:cNvSpPr/>
            <p:nvPr/>
          </p:nvSpPr>
          <p:spPr>
            <a:xfrm>
              <a:off x="6996334" y="1610289"/>
              <a:ext cx="59933" cy="43631"/>
            </a:xfrm>
            <a:custGeom>
              <a:avLst/>
              <a:gdLst>
                <a:gd name="connsiteX0" fmla="*/ 49943 w 59933"/>
                <a:gd name="connsiteY0" fmla="*/ 43583 h 43631"/>
                <a:gd name="connsiteX1" fmla="*/ 44800 w 59933"/>
                <a:gd name="connsiteY1" fmla="*/ 42154 h 43631"/>
                <a:gd name="connsiteX2" fmla="*/ 4985 w 59933"/>
                <a:gd name="connsiteY2" fmla="*/ 19103 h 43631"/>
                <a:gd name="connsiteX3" fmla="*/ 1271 w 59933"/>
                <a:gd name="connsiteY3" fmla="*/ 5102 h 43631"/>
                <a:gd name="connsiteX4" fmla="*/ 7557 w 59933"/>
                <a:gd name="connsiteY4" fmla="*/ 339 h 43631"/>
                <a:gd name="connsiteX5" fmla="*/ 15273 w 59933"/>
                <a:gd name="connsiteY5" fmla="*/ 1387 h 43631"/>
                <a:gd name="connsiteX6" fmla="*/ 54992 w 59933"/>
                <a:gd name="connsiteY6" fmla="*/ 24437 h 43631"/>
                <a:gd name="connsiteX7" fmla="*/ 58383 w 59933"/>
                <a:gd name="connsiteY7" fmla="*/ 38585 h 43631"/>
                <a:gd name="connsiteX8" fmla="*/ 49943 w 59933"/>
                <a:gd name="connsiteY8" fmla="*/ 43487 h 43631"/>
                <a:gd name="connsiteX9" fmla="*/ 10319 w 59933"/>
                <a:gd name="connsiteY9" fmla="*/ 8531 h 43631"/>
                <a:gd name="connsiteX10" fmla="*/ 8700 w 59933"/>
                <a:gd name="connsiteY10" fmla="*/ 9388 h 43631"/>
                <a:gd name="connsiteX11" fmla="*/ 9272 w 59933"/>
                <a:gd name="connsiteY11" fmla="*/ 11674 h 43631"/>
                <a:gd name="connsiteX12" fmla="*/ 49943 w 59933"/>
                <a:gd name="connsiteY12" fmla="*/ 35010 h 43631"/>
                <a:gd name="connsiteX13" fmla="*/ 51372 w 59933"/>
                <a:gd name="connsiteY13" fmla="*/ 34153 h 43631"/>
                <a:gd name="connsiteX14" fmla="*/ 50762 w 59933"/>
                <a:gd name="connsiteY14" fmla="*/ 31805 h 43631"/>
                <a:gd name="connsiteX15" fmla="*/ 50705 w 59933"/>
                <a:gd name="connsiteY15" fmla="*/ 31772 h 43631"/>
                <a:gd name="connsiteX16" fmla="*/ 10986 w 59933"/>
                <a:gd name="connsiteY16" fmla="*/ 8721 h 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933" h="43631">
                  <a:moveTo>
                    <a:pt x="49943" y="43583"/>
                  </a:moveTo>
                  <a:cubicBezTo>
                    <a:pt x="48124" y="43606"/>
                    <a:pt x="46343" y="43111"/>
                    <a:pt x="44800" y="42154"/>
                  </a:cubicBezTo>
                  <a:lnTo>
                    <a:pt x="4985" y="19103"/>
                  </a:lnTo>
                  <a:cubicBezTo>
                    <a:pt x="204" y="16182"/>
                    <a:pt x="-1435" y="10011"/>
                    <a:pt x="1271" y="5102"/>
                  </a:cubicBezTo>
                  <a:cubicBezTo>
                    <a:pt x="2642" y="2735"/>
                    <a:pt x="4909" y="1018"/>
                    <a:pt x="7557" y="339"/>
                  </a:cubicBezTo>
                  <a:cubicBezTo>
                    <a:pt x="10157" y="-427"/>
                    <a:pt x="12967" y="-46"/>
                    <a:pt x="15273" y="1387"/>
                  </a:cubicBezTo>
                  <a:lnTo>
                    <a:pt x="54992" y="24437"/>
                  </a:lnTo>
                  <a:cubicBezTo>
                    <a:pt x="59830" y="27408"/>
                    <a:pt x="61354" y="33742"/>
                    <a:pt x="58383" y="38585"/>
                  </a:cubicBezTo>
                  <a:cubicBezTo>
                    <a:pt x="56573" y="41534"/>
                    <a:pt x="53401" y="43376"/>
                    <a:pt x="49943" y="43487"/>
                  </a:cubicBezTo>
                  <a:close/>
                  <a:moveTo>
                    <a:pt x="10319" y="8531"/>
                  </a:moveTo>
                  <a:cubicBezTo>
                    <a:pt x="9662" y="8502"/>
                    <a:pt x="9043" y="8830"/>
                    <a:pt x="8700" y="9388"/>
                  </a:cubicBezTo>
                  <a:cubicBezTo>
                    <a:pt x="8253" y="10180"/>
                    <a:pt x="8510" y="11184"/>
                    <a:pt x="9272" y="11674"/>
                  </a:cubicBezTo>
                  <a:lnTo>
                    <a:pt x="49943" y="35010"/>
                  </a:lnTo>
                  <a:cubicBezTo>
                    <a:pt x="50544" y="35033"/>
                    <a:pt x="51105" y="34697"/>
                    <a:pt x="51372" y="34153"/>
                  </a:cubicBezTo>
                  <a:cubicBezTo>
                    <a:pt x="51848" y="33338"/>
                    <a:pt x="51581" y="32286"/>
                    <a:pt x="50762" y="31805"/>
                  </a:cubicBezTo>
                  <a:cubicBezTo>
                    <a:pt x="50744" y="31794"/>
                    <a:pt x="50724" y="31782"/>
                    <a:pt x="50705" y="31772"/>
                  </a:cubicBezTo>
                  <a:lnTo>
                    <a:pt x="10986" y="8721"/>
                  </a:ln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96" name="Forme libre : forme 95">
              <a:extLst>
                <a:ext uri="{FF2B5EF4-FFF2-40B4-BE49-F238E27FC236}">
                  <a16:creationId xmlns:a16="http://schemas.microsoft.com/office/drawing/2014/main" id="{909D6156-7663-D779-3C02-720176BFDFDE}"/>
                </a:ext>
              </a:extLst>
            </p:cNvPr>
            <p:cNvSpPr/>
            <p:nvPr/>
          </p:nvSpPr>
          <p:spPr>
            <a:xfrm>
              <a:off x="6975070" y="1702974"/>
              <a:ext cx="56942" cy="12477"/>
            </a:xfrm>
            <a:custGeom>
              <a:avLst/>
              <a:gdLst>
                <a:gd name="connsiteX0" fmla="*/ 51395 w 56942"/>
                <a:gd name="connsiteY0" fmla="*/ 12430 h 12477"/>
                <a:gd name="connsiteX1" fmla="*/ 5485 w 56942"/>
                <a:gd name="connsiteY1" fmla="*/ 12430 h 12477"/>
                <a:gd name="connsiteX2" fmla="*/ 17 w 56942"/>
                <a:gd name="connsiteY2" fmla="*/ 5418 h 12477"/>
                <a:gd name="connsiteX3" fmla="*/ 5485 w 56942"/>
                <a:gd name="connsiteY3" fmla="*/ -48 h 12477"/>
                <a:gd name="connsiteX4" fmla="*/ 51395 w 56942"/>
                <a:gd name="connsiteY4" fmla="*/ -48 h 12477"/>
                <a:gd name="connsiteX5" fmla="*/ 56862 w 56942"/>
                <a:gd name="connsiteY5" fmla="*/ 6963 h 12477"/>
                <a:gd name="connsiteX6" fmla="*/ 51395 w 56942"/>
                <a:gd name="connsiteY6" fmla="*/ 12430 h 12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42" h="12477">
                  <a:moveTo>
                    <a:pt x="51395" y="12430"/>
                  </a:moveTo>
                  <a:lnTo>
                    <a:pt x="5485" y="12430"/>
                  </a:lnTo>
                  <a:cubicBezTo>
                    <a:pt x="2036" y="12003"/>
                    <a:pt x="-412" y="8865"/>
                    <a:pt x="17" y="5418"/>
                  </a:cubicBezTo>
                  <a:cubicBezTo>
                    <a:pt x="370" y="2559"/>
                    <a:pt x="2627" y="306"/>
                    <a:pt x="5485" y="-48"/>
                  </a:cubicBezTo>
                  <a:lnTo>
                    <a:pt x="51395" y="-48"/>
                  </a:lnTo>
                  <a:cubicBezTo>
                    <a:pt x="54843" y="379"/>
                    <a:pt x="57291" y="3517"/>
                    <a:pt x="56862" y="6963"/>
                  </a:cubicBezTo>
                  <a:cubicBezTo>
                    <a:pt x="56510" y="9823"/>
                    <a:pt x="54252" y="12075"/>
                    <a:pt x="51395" y="12430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840A1BBF-B761-6FF1-6F07-14BAABE9D1F7}"/>
                </a:ext>
              </a:extLst>
            </p:cNvPr>
            <p:cNvSpPr/>
            <p:nvPr/>
          </p:nvSpPr>
          <p:spPr>
            <a:xfrm>
              <a:off x="6971203" y="1698497"/>
              <a:ext cx="64772" cy="20859"/>
            </a:xfrm>
            <a:custGeom>
              <a:avLst/>
              <a:gdLst>
                <a:gd name="connsiteX0" fmla="*/ 55262 w 64772"/>
                <a:gd name="connsiteY0" fmla="*/ 20812 h 20859"/>
                <a:gd name="connsiteX1" fmla="*/ 9447 w 64772"/>
                <a:gd name="connsiteY1" fmla="*/ 20812 h 20859"/>
                <a:gd name="connsiteX2" fmla="*/ 17 w 64772"/>
                <a:gd name="connsiteY2" fmla="*/ 9384 h 20859"/>
                <a:gd name="connsiteX3" fmla="*/ 9447 w 64772"/>
                <a:gd name="connsiteY3" fmla="*/ -48 h 20859"/>
                <a:gd name="connsiteX4" fmla="*/ 55262 w 64772"/>
                <a:gd name="connsiteY4" fmla="*/ -48 h 20859"/>
                <a:gd name="connsiteX5" fmla="*/ 64692 w 64772"/>
                <a:gd name="connsiteY5" fmla="*/ 11380 h 20859"/>
                <a:gd name="connsiteX6" fmla="*/ 55262 w 64772"/>
                <a:gd name="connsiteY6" fmla="*/ 20812 h 20859"/>
                <a:gd name="connsiteX7" fmla="*/ 9447 w 64772"/>
                <a:gd name="connsiteY7" fmla="*/ 8429 h 20859"/>
                <a:gd name="connsiteX8" fmla="*/ 7723 w 64772"/>
                <a:gd name="connsiteY8" fmla="*/ 10322 h 20859"/>
                <a:gd name="connsiteX9" fmla="*/ 7733 w 64772"/>
                <a:gd name="connsiteY9" fmla="*/ 10430 h 20859"/>
                <a:gd name="connsiteX10" fmla="*/ 9447 w 64772"/>
                <a:gd name="connsiteY10" fmla="*/ 12335 h 20859"/>
                <a:gd name="connsiteX11" fmla="*/ 9447 w 64772"/>
                <a:gd name="connsiteY11" fmla="*/ 12335 h 20859"/>
                <a:gd name="connsiteX12" fmla="*/ 55262 w 64772"/>
                <a:gd name="connsiteY12" fmla="*/ 12335 h 20859"/>
                <a:gd name="connsiteX13" fmla="*/ 56977 w 64772"/>
                <a:gd name="connsiteY13" fmla="*/ 10434 h 20859"/>
                <a:gd name="connsiteX14" fmla="*/ 56977 w 64772"/>
                <a:gd name="connsiteY14" fmla="*/ 10430 h 20859"/>
                <a:gd name="connsiteX15" fmla="*/ 55367 w 64772"/>
                <a:gd name="connsiteY15" fmla="*/ 8438 h 20859"/>
                <a:gd name="connsiteX16" fmla="*/ 55262 w 64772"/>
                <a:gd name="connsiteY16" fmla="*/ 8429 h 2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772" h="20859">
                  <a:moveTo>
                    <a:pt x="55262" y="20812"/>
                  </a:moveTo>
                  <a:lnTo>
                    <a:pt x="9447" y="20812"/>
                  </a:lnTo>
                  <a:cubicBezTo>
                    <a:pt x="3684" y="20260"/>
                    <a:pt x="-536" y="15144"/>
                    <a:pt x="17" y="9384"/>
                  </a:cubicBezTo>
                  <a:cubicBezTo>
                    <a:pt x="493" y="4386"/>
                    <a:pt x="4446" y="430"/>
                    <a:pt x="9447" y="-48"/>
                  </a:cubicBezTo>
                  <a:lnTo>
                    <a:pt x="55262" y="-48"/>
                  </a:lnTo>
                  <a:cubicBezTo>
                    <a:pt x="61025" y="504"/>
                    <a:pt x="65244" y="5619"/>
                    <a:pt x="64692" y="11380"/>
                  </a:cubicBezTo>
                  <a:cubicBezTo>
                    <a:pt x="64216" y="16378"/>
                    <a:pt x="60263" y="20334"/>
                    <a:pt x="55262" y="20812"/>
                  </a:cubicBezTo>
                  <a:close/>
                  <a:moveTo>
                    <a:pt x="9447" y="8429"/>
                  </a:moveTo>
                  <a:cubicBezTo>
                    <a:pt x="8446" y="8476"/>
                    <a:pt x="7675" y="9324"/>
                    <a:pt x="7723" y="10322"/>
                  </a:cubicBezTo>
                  <a:cubicBezTo>
                    <a:pt x="7723" y="10358"/>
                    <a:pt x="7733" y="10394"/>
                    <a:pt x="7733" y="10430"/>
                  </a:cubicBezTo>
                  <a:cubicBezTo>
                    <a:pt x="7675" y="11428"/>
                    <a:pt x="8446" y="12280"/>
                    <a:pt x="9447" y="12335"/>
                  </a:cubicBezTo>
                  <a:cubicBezTo>
                    <a:pt x="9447" y="12335"/>
                    <a:pt x="9447" y="12335"/>
                    <a:pt x="9447" y="12335"/>
                  </a:cubicBezTo>
                  <a:lnTo>
                    <a:pt x="55262" y="12335"/>
                  </a:lnTo>
                  <a:cubicBezTo>
                    <a:pt x="56262" y="12283"/>
                    <a:pt x="57024" y="11432"/>
                    <a:pt x="56977" y="10434"/>
                  </a:cubicBezTo>
                  <a:cubicBezTo>
                    <a:pt x="56977" y="10432"/>
                    <a:pt x="56977" y="10431"/>
                    <a:pt x="56977" y="10430"/>
                  </a:cubicBezTo>
                  <a:cubicBezTo>
                    <a:pt x="57081" y="9436"/>
                    <a:pt x="56367" y="8544"/>
                    <a:pt x="55367" y="8438"/>
                  </a:cubicBezTo>
                  <a:cubicBezTo>
                    <a:pt x="55338" y="8434"/>
                    <a:pt x="55300" y="8431"/>
                    <a:pt x="55262" y="8429"/>
                  </a:cubicBez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8915FC7C-342C-850A-027D-6889FCB31F7C}"/>
                </a:ext>
              </a:extLst>
            </p:cNvPr>
            <p:cNvSpPr/>
            <p:nvPr/>
          </p:nvSpPr>
          <p:spPr>
            <a:xfrm>
              <a:off x="7316065" y="1702974"/>
              <a:ext cx="56847" cy="12477"/>
            </a:xfrm>
            <a:custGeom>
              <a:avLst/>
              <a:gdLst>
                <a:gd name="connsiteX0" fmla="*/ 51299 w 56847"/>
                <a:gd name="connsiteY0" fmla="*/ 12430 h 12477"/>
                <a:gd name="connsiteX1" fmla="*/ 5484 w 56847"/>
                <a:gd name="connsiteY1" fmla="*/ 12430 h 12477"/>
                <a:gd name="connsiteX2" fmla="*/ 17 w 56847"/>
                <a:gd name="connsiteY2" fmla="*/ 5418 h 12477"/>
                <a:gd name="connsiteX3" fmla="*/ 5484 w 56847"/>
                <a:gd name="connsiteY3" fmla="*/ -48 h 12477"/>
                <a:gd name="connsiteX4" fmla="*/ 51299 w 56847"/>
                <a:gd name="connsiteY4" fmla="*/ -48 h 12477"/>
                <a:gd name="connsiteX5" fmla="*/ 56766 w 56847"/>
                <a:gd name="connsiteY5" fmla="*/ 6963 h 12477"/>
                <a:gd name="connsiteX6" fmla="*/ 51299 w 56847"/>
                <a:gd name="connsiteY6" fmla="*/ 12430 h 12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847" h="12477">
                  <a:moveTo>
                    <a:pt x="51299" y="12430"/>
                  </a:moveTo>
                  <a:lnTo>
                    <a:pt x="5484" y="12430"/>
                  </a:lnTo>
                  <a:cubicBezTo>
                    <a:pt x="2036" y="12003"/>
                    <a:pt x="-412" y="8865"/>
                    <a:pt x="17" y="5418"/>
                  </a:cubicBezTo>
                  <a:cubicBezTo>
                    <a:pt x="369" y="2559"/>
                    <a:pt x="2627" y="306"/>
                    <a:pt x="5484" y="-48"/>
                  </a:cubicBezTo>
                  <a:lnTo>
                    <a:pt x="51299" y="-48"/>
                  </a:lnTo>
                  <a:cubicBezTo>
                    <a:pt x="54747" y="379"/>
                    <a:pt x="57195" y="3517"/>
                    <a:pt x="56766" y="6963"/>
                  </a:cubicBezTo>
                  <a:cubicBezTo>
                    <a:pt x="56414" y="9823"/>
                    <a:pt x="54157" y="12075"/>
                    <a:pt x="51299" y="12430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99" name="Forme libre : forme 98">
              <a:extLst>
                <a:ext uri="{FF2B5EF4-FFF2-40B4-BE49-F238E27FC236}">
                  <a16:creationId xmlns:a16="http://schemas.microsoft.com/office/drawing/2014/main" id="{83654317-3E64-5F36-149B-04942C6C56DA}"/>
                </a:ext>
              </a:extLst>
            </p:cNvPr>
            <p:cNvSpPr/>
            <p:nvPr/>
          </p:nvSpPr>
          <p:spPr>
            <a:xfrm>
              <a:off x="7312103" y="1698497"/>
              <a:ext cx="64771" cy="20859"/>
            </a:xfrm>
            <a:custGeom>
              <a:avLst/>
              <a:gdLst>
                <a:gd name="connsiteX0" fmla="*/ 55262 w 64771"/>
                <a:gd name="connsiteY0" fmla="*/ 20812 h 20859"/>
                <a:gd name="connsiteX1" fmla="*/ 9446 w 64771"/>
                <a:gd name="connsiteY1" fmla="*/ 20812 h 20859"/>
                <a:gd name="connsiteX2" fmla="*/ 17 w 64771"/>
                <a:gd name="connsiteY2" fmla="*/ 9384 h 20859"/>
                <a:gd name="connsiteX3" fmla="*/ 9446 w 64771"/>
                <a:gd name="connsiteY3" fmla="*/ -48 h 20859"/>
                <a:gd name="connsiteX4" fmla="*/ 55262 w 64771"/>
                <a:gd name="connsiteY4" fmla="*/ -48 h 20859"/>
                <a:gd name="connsiteX5" fmla="*/ 64691 w 64771"/>
                <a:gd name="connsiteY5" fmla="*/ 11380 h 20859"/>
                <a:gd name="connsiteX6" fmla="*/ 55262 w 64771"/>
                <a:gd name="connsiteY6" fmla="*/ 20812 h 20859"/>
                <a:gd name="connsiteX7" fmla="*/ 9446 w 64771"/>
                <a:gd name="connsiteY7" fmla="*/ 8429 h 20859"/>
                <a:gd name="connsiteX8" fmla="*/ 7722 w 64771"/>
                <a:gd name="connsiteY8" fmla="*/ 10322 h 20859"/>
                <a:gd name="connsiteX9" fmla="*/ 7732 w 64771"/>
                <a:gd name="connsiteY9" fmla="*/ 10430 h 20859"/>
                <a:gd name="connsiteX10" fmla="*/ 9446 w 64771"/>
                <a:gd name="connsiteY10" fmla="*/ 12335 h 20859"/>
                <a:gd name="connsiteX11" fmla="*/ 9446 w 64771"/>
                <a:gd name="connsiteY11" fmla="*/ 12335 h 20859"/>
                <a:gd name="connsiteX12" fmla="*/ 55262 w 64771"/>
                <a:gd name="connsiteY12" fmla="*/ 12335 h 20859"/>
                <a:gd name="connsiteX13" fmla="*/ 56976 w 64771"/>
                <a:gd name="connsiteY13" fmla="*/ 10434 h 20859"/>
                <a:gd name="connsiteX14" fmla="*/ 56976 w 64771"/>
                <a:gd name="connsiteY14" fmla="*/ 10430 h 20859"/>
                <a:gd name="connsiteX15" fmla="*/ 55366 w 64771"/>
                <a:gd name="connsiteY15" fmla="*/ 8438 h 20859"/>
                <a:gd name="connsiteX16" fmla="*/ 55262 w 64771"/>
                <a:gd name="connsiteY16" fmla="*/ 8429 h 2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771" h="20859">
                  <a:moveTo>
                    <a:pt x="55262" y="20812"/>
                  </a:moveTo>
                  <a:lnTo>
                    <a:pt x="9446" y="20812"/>
                  </a:lnTo>
                  <a:cubicBezTo>
                    <a:pt x="3684" y="20260"/>
                    <a:pt x="-536" y="15144"/>
                    <a:pt x="17" y="9384"/>
                  </a:cubicBezTo>
                  <a:cubicBezTo>
                    <a:pt x="493" y="4386"/>
                    <a:pt x="4446" y="430"/>
                    <a:pt x="9446" y="-48"/>
                  </a:cubicBezTo>
                  <a:lnTo>
                    <a:pt x="55262" y="-48"/>
                  </a:lnTo>
                  <a:cubicBezTo>
                    <a:pt x="61024" y="504"/>
                    <a:pt x="65244" y="5619"/>
                    <a:pt x="64691" y="11380"/>
                  </a:cubicBezTo>
                  <a:cubicBezTo>
                    <a:pt x="64215" y="16378"/>
                    <a:pt x="60263" y="20334"/>
                    <a:pt x="55262" y="20812"/>
                  </a:cubicBezTo>
                  <a:close/>
                  <a:moveTo>
                    <a:pt x="9446" y="8429"/>
                  </a:moveTo>
                  <a:cubicBezTo>
                    <a:pt x="8446" y="8476"/>
                    <a:pt x="7675" y="9324"/>
                    <a:pt x="7722" y="10322"/>
                  </a:cubicBezTo>
                  <a:cubicBezTo>
                    <a:pt x="7722" y="10358"/>
                    <a:pt x="7732" y="10394"/>
                    <a:pt x="7732" y="10430"/>
                  </a:cubicBezTo>
                  <a:cubicBezTo>
                    <a:pt x="7675" y="11428"/>
                    <a:pt x="8446" y="12280"/>
                    <a:pt x="9446" y="12335"/>
                  </a:cubicBezTo>
                  <a:cubicBezTo>
                    <a:pt x="9446" y="12335"/>
                    <a:pt x="9446" y="12335"/>
                    <a:pt x="9446" y="12335"/>
                  </a:cubicBezTo>
                  <a:lnTo>
                    <a:pt x="55262" y="12335"/>
                  </a:lnTo>
                  <a:cubicBezTo>
                    <a:pt x="56262" y="12283"/>
                    <a:pt x="57024" y="11432"/>
                    <a:pt x="56976" y="10434"/>
                  </a:cubicBezTo>
                  <a:cubicBezTo>
                    <a:pt x="56976" y="10432"/>
                    <a:pt x="56976" y="10431"/>
                    <a:pt x="56976" y="10430"/>
                  </a:cubicBezTo>
                  <a:cubicBezTo>
                    <a:pt x="57081" y="9436"/>
                    <a:pt x="56367" y="8544"/>
                    <a:pt x="55366" y="8438"/>
                  </a:cubicBezTo>
                  <a:cubicBezTo>
                    <a:pt x="55338" y="8434"/>
                    <a:pt x="55300" y="8431"/>
                    <a:pt x="55262" y="8429"/>
                  </a:cubicBez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2F429836-E353-D944-8453-BE64C1CA9291}"/>
                </a:ext>
              </a:extLst>
            </p:cNvPr>
            <p:cNvSpPr/>
            <p:nvPr/>
          </p:nvSpPr>
          <p:spPr>
            <a:xfrm>
              <a:off x="7295901" y="1614412"/>
              <a:ext cx="51848" cy="35222"/>
            </a:xfrm>
            <a:custGeom>
              <a:avLst/>
              <a:gdLst>
                <a:gd name="connsiteX0" fmla="*/ 5837 w 51848"/>
                <a:gd name="connsiteY0" fmla="*/ 35174 h 35222"/>
                <a:gd name="connsiteX1" fmla="*/ -31 w 51848"/>
                <a:gd name="connsiteY1" fmla="*/ 29039 h 35222"/>
                <a:gd name="connsiteX2" fmla="*/ 2884 w 51848"/>
                <a:gd name="connsiteY2" fmla="*/ 24030 h 35222"/>
                <a:gd name="connsiteX3" fmla="*/ 42603 w 51848"/>
                <a:gd name="connsiteY3" fmla="*/ 884 h 35222"/>
                <a:gd name="connsiteX4" fmla="*/ 50880 w 51848"/>
                <a:gd name="connsiteY4" fmla="*/ 2743 h 35222"/>
                <a:gd name="connsiteX5" fmla="*/ 49023 w 51848"/>
                <a:gd name="connsiteY5" fmla="*/ 11023 h 35222"/>
                <a:gd name="connsiteX6" fmla="*/ 48604 w 51848"/>
                <a:gd name="connsiteY6" fmla="*/ 11266 h 35222"/>
                <a:gd name="connsiteX7" fmla="*/ 8789 w 51848"/>
                <a:gd name="connsiteY7" fmla="*/ 34412 h 35222"/>
                <a:gd name="connsiteX8" fmla="*/ 5837 w 51848"/>
                <a:gd name="connsiteY8" fmla="*/ 35174 h 3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848" h="35222">
                  <a:moveTo>
                    <a:pt x="5837" y="35174"/>
                  </a:moveTo>
                  <a:cubicBezTo>
                    <a:pt x="2522" y="35099"/>
                    <a:pt x="-97" y="32353"/>
                    <a:pt x="-31" y="29039"/>
                  </a:cubicBezTo>
                  <a:cubicBezTo>
                    <a:pt x="17" y="26981"/>
                    <a:pt x="1122" y="25090"/>
                    <a:pt x="2884" y="24030"/>
                  </a:cubicBezTo>
                  <a:lnTo>
                    <a:pt x="42603" y="884"/>
                  </a:lnTo>
                  <a:cubicBezTo>
                    <a:pt x="45403" y="-889"/>
                    <a:pt x="49109" y="-57"/>
                    <a:pt x="50880" y="2743"/>
                  </a:cubicBezTo>
                  <a:cubicBezTo>
                    <a:pt x="52662" y="5543"/>
                    <a:pt x="51823" y="9250"/>
                    <a:pt x="49023" y="11023"/>
                  </a:cubicBezTo>
                  <a:cubicBezTo>
                    <a:pt x="48890" y="11110"/>
                    <a:pt x="48747" y="11191"/>
                    <a:pt x="48604" y="11266"/>
                  </a:cubicBezTo>
                  <a:lnTo>
                    <a:pt x="8789" y="34412"/>
                  </a:lnTo>
                  <a:cubicBezTo>
                    <a:pt x="7875" y="34898"/>
                    <a:pt x="6866" y="35159"/>
                    <a:pt x="5837" y="35174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4CC666DA-2B57-B7FA-C7DC-58CC307B335C}"/>
                </a:ext>
              </a:extLst>
            </p:cNvPr>
            <p:cNvSpPr/>
            <p:nvPr/>
          </p:nvSpPr>
          <p:spPr>
            <a:xfrm>
              <a:off x="7291609" y="1610289"/>
              <a:ext cx="60109" cy="43662"/>
            </a:xfrm>
            <a:custGeom>
              <a:avLst/>
              <a:gdLst>
                <a:gd name="connsiteX0" fmla="*/ 10129 w 60109"/>
                <a:gd name="connsiteY0" fmla="*/ 43583 h 43662"/>
                <a:gd name="connsiteX1" fmla="*/ 1271 w 60109"/>
                <a:gd name="connsiteY1" fmla="*/ 38439 h 43662"/>
                <a:gd name="connsiteX2" fmla="*/ 4985 w 60109"/>
                <a:gd name="connsiteY2" fmla="*/ 24437 h 43662"/>
                <a:gd name="connsiteX3" fmla="*/ 44800 w 60109"/>
                <a:gd name="connsiteY3" fmla="*/ 1387 h 43662"/>
                <a:gd name="connsiteX4" fmla="*/ 52515 w 60109"/>
                <a:gd name="connsiteY4" fmla="*/ 339 h 43662"/>
                <a:gd name="connsiteX5" fmla="*/ 58707 w 60109"/>
                <a:gd name="connsiteY5" fmla="*/ 5102 h 43662"/>
                <a:gd name="connsiteX6" fmla="*/ 54992 w 60109"/>
                <a:gd name="connsiteY6" fmla="*/ 19103 h 43662"/>
                <a:gd name="connsiteX7" fmla="*/ 15653 w 60109"/>
                <a:gd name="connsiteY7" fmla="*/ 42344 h 43662"/>
                <a:gd name="connsiteX8" fmla="*/ 10129 w 60109"/>
                <a:gd name="connsiteY8" fmla="*/ 43583 h 43662"/>
                <a:gd name="connsiteX9" fmla="*/ 49848 w 60109"/>
                <a:gd name="connsiteY9" fmla="*/ 8435 h 43662"/>
                <a:gd name="connsiteX10" fmla="*/ 49086 w 60109"/>
                <a:gd name="connsiteY10" fmla="*/ 8435 h 43662"/>
                <a:gd name="connsiteX11" fmla="*/ 9272 w 60109"/>
                <a:gd name="connsiteY11" fmla="*/ 31486 h 43662"/>
                <a:gd name="connsiteX12" fmla="*/ 8700 w 60109"/>
                <a:gd name="connsiteY12" fmla="*/ 33867 h 43662"/>
                <a:gd name="connsiteX13" fmla="*/ 10491 w 60109"/>
                <a:gd name="connsiteY13" fmla="*/ 34806 h 43662"/>
                <a:gd name="connsiteX14" fmla="*/ 10986 w 60109"/>
                <a:gd name="connsiteY14" fmla="*/ 34534 h 43662"/>
                <a:gd name="connsiteX15" fmla="*/ 50705 w 60109"/>
                <a:gd name="connsiteY15" fmla="*/ 11388 h 43662"/>
                <a:gd name="connsiteX16" fmla="*/ 51410 w 60109"/>
                <a:gd name="connsiteY16" fmla="*/ 9067 h 43662"/>
                <a:gd name="connsiteX17" fmla="*/ 51372 w 60109"/>
                <a:gd name="connsiteY17" fmla="*/ 9007 h 43662"/>
                <a:gd name="connsiteX18" fmla="*/ 50325 w 60109"/>
                <a:gd name="connsiteY18" fmla="*/ 8245 h 43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0109" h="43662">
                  <a:moveTo>
                    <a:pt x="10129" y="43583"/>
                  </a:moveTo>
                  <a:cubicBezTo>
                    <a:pt x="6471" y="43565"/>
                    <a:pt x="3099" y="41606"/>
                    <a:pt x="1271" y="38439"/>
                  </a:cubicBezTo>
                  <a:cubicBezTo>
                    <a:pt x="-1435" y="33530"/>
                    <a:pt x="204" y="27359"/>
                    <a:pt x="4985" y="24437"/>
                  </a:cubicBezTo>
                  <a:lnTo>
                    <a:pt x="44800" y="1387"/>
                  </a:lnTo>
                  <a:cubicBezTo>
                    <a:pt x="47105" y="-46"/>
                    <a:pt x="49915" y="-427"/>
                    <a:pt x="52515" y="339"/>
                  </a:cubicBezTo>
                  <a:cubicBezTo>
                    <a:pt x="55163" y="969"/>
                    <a:pt x="57421" y="2702"/>
                    <a:pt x="58707" y="5102"/>
                  </a:cubicBezTo>
                  <a:cubicBezTo>
                    <a:pt x="61526" y="9998"/>
                    <a:pt x="59859" y="16247"/>
                    <a:pt x="54992" y="19103"/>
                  </a:cubicBezTo>
                  <a:lnTo>
                    <a:pt x="15653" y="42344"/>
                  </a:lnTo>
                  <a:cubicBezTo>
                    <a:pt x="13977" y="43307"/>
                    <a:pt x="12053" y="43740"/>
                    <a:pt x="10129" y="43583"/>
                  </a:cubicBezTo>
                  <a:close/>
                  <a:moveTo>
                    <a:pt x="49848" y="8435"/>
                  </a:moveTo>
                  <a:lnTo>
                    <a:pt x="49086" y="8435"/>
                  </a:lnTo>
                  <a:lnTo>
                    <a:pt x="9272" y="31486"/>
                  </a:lnTo>
                  <a:cubicBezTo>
                    <a:pt x="8490" y="32011"/>
                    <a:pt x="8243" y="33045"/>
                    <a:pt x="8700" y="33867"/>
                  </a:cubicBezTo>
                  <a:cubicBezTo>
                    <a:pt x="8938" y="34621"/>
                    <a:pt x="9739" y="35041"/>
                    <a:pt x="10491" y="34806"/>
                  </a:cubicBezTo>
                  <a:cubicBezTo>
                    <a:pt x="10672" y="34750"/>
                    <a:pt x="10843" y="34657"/>
                    <a:pt x="10986" y="34534"/>
                  </a:cubicBezTo>
                  <a:lnTo>
                    <a:pt x="50705" y="11388"/>
                  </a:lnTo>
                  <a:cubicBezTo>
                    <a:pt x="51544" y="10940"/>
                    <a:pt x="51858" y="9901"/>
                    <a:pt x="51410" y="9067"/>
                  </a:cubicBezTo>
                  <a:cubicBezTo>
                    <a:pt x="51391" y="9047"/>
                    <a:pt x="51381" y="9027"/>
                    <a:pt x="51372" y="9007"/>
                  </a:cubicBezTo>
                  <a:cubicBezTo>
                    <a:pt x="51124" y="8633"/>
                    <a:pt x="50753" y="8361"/>
                    <a:pt x="50325" y="8245"/>
                  </a:cubicBez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221D7905-1538-F7C8-D3E9-9F921907888B}"/>
                </a:ext>
              </a:extLst>
            </p:cNvPr>
            <p:cNvSpPr/>
            <p:nvPr/>
          </p:nvSpPr>
          <p:spPr>
            <a:xfrm>
              <a:off x="7235247" y="1567169"/>
              <a:ext cx="35190" cy="51127"/>
            </a:xfrm>
            <a:custGeom>
              <a:avLst/>
              <a:gdLst>
                <a:gd name="connsiteX0" fmla="*/ 5911 w 35190"/>
                <a:gd name="connsiteY0" fmla="*/ 51079 h 51127"/>
                <a:gd name="connsiteX1" fmla="*/ 2959 w 35190"/>
                <a:gd name="connsiteY1" fmla="*/ 50222 h 51127"/>
                <a:gd name="connsiteX2" fmla="*/ 740 w 35190"/>
                <a:gd name="connsiteY2" fmla="*/ 42170 h 51127"/>
                <a:gd name="connsiteX3" fmla="*/ 768 w 35190"/>
                <a:gd name="connsiteY3" fmla="*/ 42126 h 51127"/>
                <a:gd name="connsiteX4" fmla="*/ 24390 w 35190"/>
                <a:gd name="connsiteY4" fmla="*/ 2311 h 51127"/>
                <a:gd name="connsiteX5" fmla="*/ 32800 w 35190"/>
                <a:gd name="connsiteY5" fmla="*/ 1184 h 51127"/>
                <a:gd name="connsiteX6" fmla="*/ 34677 w 35190"/>
                <a:gd name="connsiteY6" fmla="*/ 8312 h 51127"/>
                <a:gd name="connsiteX7" fmla="*/ 11626 w 35190"/>
                <a:gd name="connsiteY7" fmla="*/ 48031 h 51127"/>
                <a:gd name="connsiteX8" fmla="*/ 6387 w 35190"/>
                <a:gd name="connsiteY8" fmla="*/ 51079 h 5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190" h="51127">
                  <a:moveTo>
                    <a:pt x="5911" y="51079"/>
                  </a:moveTo>
                  <a:cubicBezTo>
                    <a:pt x="4864" y="51064"/>
                    <a:pt x="3845" y="50768"/>
                    <a:pt x="2959" y="50222"/>
                  </a:cubicBezTo>
                  <a:cubicBezTo>
                    <a:pt x="120" y="48611"/>
                    <a:pt x="-870" y="45005"/>
                    <a:pt x="740" y="42170"/>
                  </a:cubicBezTo>
                  <a:cubicBezTo>
                    <a:pt x="749" y="42156"/>
                    <a:pt x="758" y="42140"/>
                    <a:pt x="768" y="42126"/>
                  </a:cubicBezTo>
                  <a:lnTo>
                    <a:pt x="24390" y="2311"/>
                  </a:lnTo>
                  <a:cubicBezTo>
                    <a:pt x="26400" y="-322"/>
                    <a:pt x="30171" y="-828"/>
                    <a:pt x="32800" y="1184"/>
                  </a:cubicBezTo>
                  <a:cubicBezTo>
                    <a:pt x="34982" y="2851"/>
                    <a:pt x="35753" y="5787"/>
                    <a:pt x="34677" y="8312"/>
                  </a:cubicBezTo>
                  <a:lnTo>
                    <a:pt x="11626" y="48031"/>
                  </a:lnTo>
                  <a:cubicBezTo>
                    <a:pt x="10531" y="49891"/>
                    <a:pt x="8550" y="51046"/>
                    <a:pt x="6387" y="51079"/>
                  </a:cubicBezTo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AE0CE8DF-D294-21D9-1828-7A3A4AEE6554}"/>
                </a:ext>
              </a:extLst>
            </p:cNvPr>
            <p:cNvSpPr/>
            <p:nvPr/>
          </p:nvSpPr>
          <p:spPr>
            <a:xfrm>
              <a:off x="7230677" y="1561932"/>
              <a:ext cx="43633" cy="60557"/>
            </a:xfrm>
            <a:custGeom>
              <a:avLst/>
              <a:gdLst>
                <a:gd name="connsiteX0" fmla="*/ 10482 w 43633"/>
                <a:gd name="connsiteY0" fmla="*/ 60508 h 60557"/>
                <a:gd name="connsiteX1" fmla="*/ 5434 w 43633"/>
                <a:gd name="connsiteY1" fmla="*/ 59174 h 60557"/>
                <a:gd name="connsiteX2" fmla="*/ 385 w 43633"/>
                <a:gd name="connsiteY2" fmla="*/ 52602 h 60557"/>
                <a:gd name="connsiteX3" fmla="*/ 1337 w 43633"/>
                <a:gd name="connsiteY3" fmla="*/ 44887 h 60557"/>
                <a:gd name="connsiteX4" fmla="*/ 24484 w 43633"/>
                <a:gd name="connsiteY4" fmla="*/ 5072 h 60557"/>
                <a:gd name="connsiteX5" fmla="*/ 38400 w 43633"/>
                <a:gd name="connsiteY5" fmla="*/ 1306 h 60557"/>
                <a:gd name="connsiteX6" fmla="*/ 38485 w 43633"/>
                <a:gd name="connsiteY6" fmla="*/ 1358 h 60557"/>
                <a:gd name="connsiteX7" fmla="*/ 42285 w 43633"/>
                <a:gd name="connsiteY7" fmla="*/ 15122 h 60557"/>
                <a:gd name="connsiteX8" fmla="*/ 42200 w 43633"/>
                <a:gd name="connsiteY8" fmla="*/ 15264 h 60557"/>
                <a:gd name="connsiteX9" fmla="*/ 19435 w 43633"/>
                <a:gd name="connsiteY9" fmla="*/ 55460 h 60557"/>
                <a:gd name="connsiteX10" fmla="*/ 10482 w 43633"/>
                <a:gd name="connsiteY10" fmla="*/ 60508 h 60557"/>
                <a:gd name="connsiteX11" fmla="*/ 33627 w 43633"/>
                <a:gd name="connsiteY11" fmla="*/ 8882 h 60557"/>
                <a:gd name="connsiteX12" fmla="*/ 33627 w 43633"/>
                <a:gd name="connsiteY12" fmla="*/ 8882 h 60557"/>
                <a:gd name="connsiteX13" fmla="*/ 32580 w 43633"/>
                <a:gd name="connsiteY13" fmla="*/ 9740 h 60557"/>
                <a:gd name="connsiteX14" fmla="*/ 9434 w 43633"/>
                <a:gd name="connsiteY14" fmla="*/ 49459 h 60557"/>
                <a:gd name="connsiteX15" fmla="*/ 10101 w 43633"/>
                <a:gd name="connsiteY15" fmla="*/ 51745 h 60557"/>
                <a:gd name="connsiteX16" fmla="*/ 10958 w 43633"/>
                <a:gd name="connsiteY16" fmla="*/ 51745 h 60557"/>
                <a:gd name="connsiteX17" fmla="*/ 12482 w 43633"/>
                <a:gd name="connsiteY17" fmla="*/ 50888 h 60557"/>
                <a:gd name="connsiteX18" fmla="*/ 35628 w 43633"/>
                <a:gd name="connsiteY18" fmla="*/ 11073 h 60557"/>
                <a:gd name="connsiteX19" fmla="*/ 35628 w 43633"/>
                <a:gd name="connsiteY19" fmla="*/ 9835 h 60557"/>
                <a:gd name="connsiteX20" fmla="*/ 34770 w 43633"/>
                <a:gd name="connsiteY20" fmla="*/ 8787 h 60557"/>
                <a:gd name="connsiteX21" fmla="*/ 33627 w 43633"/>
                <a:gd name="connsiteY21" fmla="*/ 8882 h 60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633" h="60557">
                  <a:moveTo>
                    <a:pt x="10482" y="60508"/>
                  </a:moveTo>
                  <a:cubicBezTo>
                    <a:pt x="8710" y="60505"/>
                    <a:pt x="6977" y="60046"/>
                    <a:pt x="5434" y="59174"/>
                  </a:cubicBezTo>
                  <a:cubicBezTo>
                    <a:pt x="2833" y="57869"/>
                    <a:pt x="976" y="55448"/>
                    <a:pt x="385" y="52602"/>
                  </a:cubicBezTo>
                  <a:cubicBezTo>
                    <a:pt x="-406" y="50012"/>
                    <a:pt x="-63" y="47206"/>
                    <a:pt x="1337" y="44887"/>
                  </a:cubicBezTo>
                  <a:lnTo>
                    <a:pt x="24484" y="5072"/>
                  </a:lnTo>
                  <a:cubicBezTo>
                    <a:pt x="27283" y="191"/>
                    <a:pt x="33513" y="-1496"/>
                    <a:pt x="38400" y="1306"/>
                  </a:cubicBezTo>
                  <a:cubicBezTo>
                    <a:pt x="38428" y="1323"/>
                    <a:pt x="38457" y="1341"/>
                    <a:pt x="38485" y="1358"/>
                  </a:cubicBezTo>
                  <a:cubicBezTo>
                    <a:pt x="43333" y="4110"/>
                    <a:pt x="45038" y="10273"/>
                    <a:pt x="42285" y="15122"/>
                  </a:cubicBezTo>
                  <a:cubicBezTo>
                    <a:pt x="42257" y="15170"/>
                    <a:pt x="42228" y="15217"/>
                    <a:pt x="42200" y="15264"/>
                  </a:cubicBezTo>
                  <a:lnTo>
                    <a:pt x="19435" y="55460"/>
                  </a:lnTo>
                  <a:cubicBezTo>
                    <a:pt x="17578" y="58634"/>
                    <a:pt x="14158" y="60563"/>
                    <a:pt x="10482" y="60508"/>
                  </a:cubicBezTo>
                  <a:close/>
                  <a:moveTo>
                    <a:pt x="33627" y="8882"/>
                  </a:moveTo>
                  <a:lnTo>
                    <a:pt x="33627" y="8882"/>
                  </a:lnTo>
                  <a:cubicBezTo>
                    <a:pt x="33199" y="9061"/>
                    <a:pt x="32837" y="9359"/>
                    <a:pt x="32580" y="9740"/>
                  </a:cubicBezTo>
                  <a:lnTo>
                    <a:pt x="9434" y="49459"/>
                  </a:lnTo>
                  <a:cubicBezTo>
                    <a:pt x="9005" y="50276"/>
                    <a:pt x="9300" y="51287"/>
                    <a:pt x="10101" y="51745"/>
                  </a:cubicBezTo>
                  <a:lnTo>
                    <a:pt x="10958" y="51745"/>
                  </a:lnTo>
                  <a:cubicBezTo>
                    <a:pt x="11577" y="51740"/>
                    <a:pt x="12158" y="51416"/>
                    <a:pt x="12482" y="50888"/>
                  </a:cubicBezTo>
                  <a:lnTo>
                    <a:pt x="35628" y="11073"/>
                  </a:lnTo>
                  <a:cubicBezTo>
                    <a:pt x="35752" y="10670"/>
                    <a:pt x="35752" y="10238"/>
                    <a:pt x="35628" y="9835"/>
                  </a:cubicBezTo>
                  <a:cubicBezTo>
                    <a:pt x="35447" y="9410"/>
                    <a:pt x="35152" y="9046"/>
                    <a:pt x="34770" y="8787"/>
                  </a:cubicBezTo>
                  <a:cubicBezTo>
                    <a:pt x="34389" y="8658"/>
                    <a:pt x="33980" y="8692"/>
                    <a:pt x="33627" y="8882"/>
                  </a:cubicBezTo>
                  <a:close/>
                </a:path>
              </a:pathLst>
            </a:custGeom>
            <a:solidFill>
              <a:srgbClr val="56B6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b="1"/>
            </a:p>
          </p:txBody>
        </p:sp>
      </p:grpSp>
      <p:sp>
        <p:nvSpPr>
          <p:cNvPr id="104" name="Forme libre : forme 103">
            <a:extLst>
              <a:ext uri="{FF2B5EF4-FFF2-40B4-BE49-F238E27FC236}">
                <a16:creationId xmlns:a16="http://schemas.microsoft.com/office/drawing/2014/main" id="{4649EF63-9CA4-5822-D131-106AA982F124}"/>
              </a:ext>
            </a:extLst>
          </p:cNvPr>
          <p:cNvSpPr/>
          <p:nvPr/>
        </p:nvSpPr>
        <p:spPr>
          <a:xfrm>
            <a:off x="5454758" y="8421441"/>
            <a:ext cx="246897" cy="335088"/>
          </a:xfrm>
          <a:custGeom>
            <a:avLst/>
            <a:gdLst>
              <a:gd name="connsiteX0" fmla="*/ 339535 w 391667"/>
              <a:gd name="connsiteY0" fmla="*/ 326925 h 531570"/>
              <a:gd name="connsiteX1" fmla="*/ 317437 w 391667"/>
              <a:gd name="connsiteY1" fmla="*/ 326925 h 531570"/>
              <a:gd name="connsiteX2" fmla="*/ 306959 w 391667"/>
              <a:gd name="connsiteY2" fmla="*/ 337403 h 531570"/>
              <a:gd name="connsiteX3" fmla="*/ 317437 w 391667"/>
              <a:gd name="connsiteY3" fmla="*/ 347880 h 531570"/>
              <a:gd name="connsiteX4" fmla="*/ 326390 w 391667"/>
              <a:gd name="connsiteY4" fmla="*/ 347880 h 531570"/>
              <a:gd name="connsiteX5" fmla="*/ 350088 w 391667"/>
              <a:gd name="connsiteY5" fmla="*/ 368665 h 531570"/>
              <a:gd name="connsiteX6" fmla="*/ 329304 w 391667"/>
              <a:gd name="connsiteY6" fmla="*/ 392362 h 531570"/>
              <a:gd name="connsiteX7" fmla="*/ 326390 w 391667"/>
              <a:gd name="connsiteY7" fmla="*/ 392362 h 531570"/>
              <a:gd name="connsiteX8" fmla="*/ 303530 w 391667"/>
              <a:gd name="connsiteY8" fmla="*/ 392362 h 531570"/>
              <a:gd name="connsiteX9" fmla="*/ 293053 w 391667"/>
              <a:gd name="connsiteY9" fmla="*/ 402840 h 531570"/>
              <a:gd name="connsiteX10" fmla="*/ 303530 w 391667"/>
              <a:gd name="connsiteY10" fmla="*/ 413317 h 531570"/>
              <a:gd name="connsiteX11" fmla="*/ 325819 w 391667"/>
              <a:gd name="connsiteY11" fmla="*/ 435606 h 531570"/>
              <a:gd name="connsiteX12" fmla="*/ 303530 w 391667"/>
              <a:gd name="connsiteY12" fmla="*/ 457894 h 531570"/>
              <a:gd name="connsiteX13" fmla="*/ 21304 w 391667"/>
              <a:gd name="connsiteY13" fmla="*/ 457894 h 531570"/>
              <a:gd name="connsiteX14" fmla="*/ 21304 w 391667"/>
              <a:gd name="connsiteY14" fmla="*/ 217007 h 531570"/>
              <a:gd name="connsiteX15" fmla="*/ 78454 w 391667"/>
              <a:gd name="connsiteY15" fmla="*/ 217007 h 531570"/>
              <a:gd name="connsiteX16" fmla="*/ 87979 w 391667"/>
              <a:gd name="connsiteY16" fmla="*/ 211768 h 531570"/>
              <a:gd name="connsiteX17" fmla="*/ 195897 w 391667"/>
              <a:gd name="connsiteY17" fmla="*/ 27840 h 531570"/>
              <a:gd name="connsiteX18" fmla="*/ 208471 w 391667"/>
              <a:gd name="connsiteY18" fmla="*/ 95849 h 531570"/>
              <a:gd name="connsiteX19" fmla="*/ 151321 w 391667"/>
              <a:gd name="connsiteY19" fmla="*/ 201672 h 531570"/>
              <a:gd name="connsiteX20" fmla="*/ 150654 w 391667"/>
              <a:gd name="connsiteY20" fmla="*/ 203672 h 531570"/>
              <a:gd name="connsiteX21" fmla="*/ 150654 w 391667"/>
              <a:gd name="connsiteY21" fmla="*/ 205767 h 531570"/>
              <a:gd name="connsiteX22" fmla="*/ 150654 w 391667"/>
              <a:gd name="connsiteY22" fmla="*/ 205767 h 531570"/>
              <a:gd name="connsiteX23" fmla="*/ 150654 w 391667"/>
              <a:gd name="connsiteY23" fmla="*/ 207196 h 531570"/>
              <a:gd name="connsiteX24" fmla="*/ 151130 w 391667"/>
              <a:gd name="connsiteY24" fmla="*/ 209387 h 531570"/>
              <a:gd name="connsiteX25" fmla="*/ 152083 w 391667"/>
              <a:gd name="connsiteY25" fmla="*/ 211101 h 531570"/>
              <a:gd name="connsiteX26" fmla="*/ 153226 w 391667"/>
              <a:gd name="connsiteY26" fmla="*/ 212720 h 531570"/>
              <a:gd name="connsiteX27" fmla="*/ 154940 w 391667"/>
              <a:gd name="connsiteY27" fmla="*/ 214149 h 531570"/>
              <a:gd name="connsiteX28" fmla="*/ 156083 w 391667"/>
              <a:gd name="connsiteY28" fmla="*/ 215007 h 531570"/>
              <a:gd name="connsiteX29" fmla="*/ 156655 w 391667"/>
              <a:gd name="connsiteY29" fmla="*/ 215007 h 531570"/>
              <a:gd name="connsiteX30" fmla="*/ 157321 w 391667"/>
              <a:gd name="connsiteY30" fmla="*/ 215007 h 531570"/>
              <a:gd name="connsiteX31" fmla="*/ 161036 w 391667"/>
              <a:gd name="connsiteY31" fmla="*/ 215768 h 531570"/>
              <a:gd name="connsiteX32" fmla="*/ 347535 w 391667"/>
              <a:gd name="connsiteY32" fmla="*/ 215768 h 531570"/>
              <a:gd name="connsiteX33" fmla="*/ 371234 w 391667"/>
              <a:gd name="connsiteY33" fmla="*/ 236553 h 531570"/>
              <a:gd name="connsiteX34" fmla="*/ 350450 w 391667"/>
              <a:gd name="connsiteY34" fmla="*/ 260250 h 531570"/>
              <a:gd name="connsiteX35" fmla="*/ 347535 w 391667"/>
              <a:gd name="connsiteY35" fmla="*/ 260250 h 531570"/>
              <a:gd name="connsiteX36" fmla="*/ 322199 w 391667"/>
              <a:gd name="connsiteY36" fmla="*/ 260250 h 531570"/>
              <a:gd name="connsiteX37" fmla="*/ 311722 w 391667"/>
              <a:gd name="connsiteY37" fmla="*/ 270728 h 531570"/>
              <a:gd name="connsiteX38" fmla="*/ 322199 w 391667"/>
              <a:gd name="connsiteY38" fmla="*/ 281205 h 531570"/>
              <a:gd name="connsiteX39" fmla="*/ 340297 w 391667"/>
              <a:gd name="connsiteY39" fmla="*/ 281205 h 531570"/>
              <a:gd name="connsiteX40" fmla="*/ 363995 w 391667"/>
              <a:gd name="connsiteY40" fmla="*/ 301990 h 531570"/>
              <a:gd name="connsiteX41" fmla="*/ 343211 w 391667"/>
              <a:gd name="connsiteY41" fmla="*/ 325687 h 531570"/>
              <a:gd name="connsiteX42" fmla="*/ 340297 w 391667"/>
              <a:gd name="connsiteY42" fmla="*/ 325687 h 531570"/>
              <a:gd name="connsiteX43" fmla="*/ 391636 w 391667"/>
              <a:gd name="connsiteY43" fmla="*/ 238057 h 531570"/>
              <a:gd name="connsiteX44" fmla="*/ 347535 w 391667"/>
              <a:gd name="connsiteY44" fmla="*/ 194814 h 531570"/>
              <a:gd name="connsiteX45" fmla="*/ 177990 w 391667"/>
              <a:gd name="connsiteY45" fmla="*/ 194814 h 531570"/>
              <a:gd name="connsiteX46" fmla="*/ 226949 w 391667"/>
              <a:gd name="connsiteY46" fmla="*/ 104040 h 531570"/>
              <a:gd name="connsiteX47" fmla="*/ 198374 w 391667"/>
              <a:gd name="connsiteY47" fmla="*/ 1837 h 531570"/>
              <a:gd name="connsiteX48" fmla="*/ 189992 w 391667"/>
              <a:gd name="connsiteY48" fmla="*/ 218 h 531570"/>
              <a:gd name="connsiteX49" fmla="*/ 183039 w 391667"/>
              <a:gd name="connsiteY49" fmla="*/ 5171 h 531570"/>
              <a:gd name="connsiteX50" fmla="*/ 71977 w 391667"/>
              <a:gd name="connsiteY50" fmla="*/ 196052 h 531570"/>
              <a:gd name="connsiteX51" fmla="*/ 10636 w 391667"/>
              <a:gd name="connsiteY51" fmla="*/ 196052 h 531570"/>
              <a:gd name="connsiteX52" fmla="*/ -32 w 391667"/>
              <a:gd name="connsiteY52" fmla="*/ 206528 h 531570"/>
              <a:gd name="connsiteX53" fmla="*/ -32 w 391667"/>
              <a:gd name="connsiteY53" fmla="*/ 206529 h 531570"/>
              <a:gd name="connsiteX54" fmla="*/ -32 w 391667"/>
              <a:gd name="connsiteY54" fmla="*/ 520854 h 531570"/>
              <a:gd name="connsiteX55" fmla="*/ 10636 w 391667"/>
              <a:gd name="connsiteY55" fmla="*/ 531522 h 531570"/>
              <a:gd name="connsiteX56" fmla="*/ 21304 w 391667"/>
              <a:gd name="connsiteY56" fmla="*/ 520854 h 531570"/>
              <a:gd name="connsiteX57" fmla="*/ 21304 w 391667"/>
              <a:gd name="connsiteY57" fmla="*/ 478754 h 531570"/>
              <a:gd name="connsiteX58" fmla="*/ 303340 w 391667"/>
              <a:gd name="connsiteY58" fmla="*/ 478754 h 531570"/>
              <a:gd name="connsiteX59" fmla="*/ 347441 w 391667"/>
              <a:gd name="connsiteY59" fmla="*/ 435610 h 531570"/>
              <a:gd name="connsiteX60" fmla="*/ 347441 w 391667"/>
              <a:gd name="connsiteY60" fmla="*/ 435606 h 531570"/>
              <a:gd name="connsiteX61" fmla="*/ 339535 w 391667"/>
              <a:gd name="connsiteY61" fmla="*/ 411126 h 531570"/>
              <a:gd name="connsiteX62" fmla="*/ 370396 w 391667"/>
              <a:gd name="connsiteY62" fmla="*/ 370169 h 531570"/>
              <a:gd name="connsiteX63" fmla="*/ 360013 w 391667"/>
              <a:gd name="connsiteY63" fmla="*/ 342737 h 531570"/>
              <a:gd name="connsiteX64" fmla="*/ 383731 w 391667"/>
              <a:gd name="connsiteY64" fmla="*/ 304637 h 531570"/>
              <a:gd name="connsiteX65" fmla="*/ 371443 w 391667"/>
              <a:gd name="connsiteY65" fmla="*/ 274919 h 531570"/>
              <a:gd name="connsiteX66" fmla="*/ 390493 w 391667"/>
              <a:gd name="connsiteY66" fmla="*/ 239200 h 53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391667" h="531570">
                <a:moveTo>
                  <a:pt x="339535" y="326925"/>
                </a:moveTo>
                <a:lnTo>
                  <a:pt x="317437" y="326925"/>
                </a:lnTo>
                <a:cubicBezTo>
                  <a:pt x="311655" y="326925"/>
                  <a:pt x="306959" y="331616"/>
                  <a:pt x="306959" y="337403"/>
                </a:cubicBezTo>
                <a:cubicBezTo>
                  <a:pt x="306959" y="343189"/>
                  <a:pt x="311655" y="347880"/>
                  <a:pt x="317437" y="347880"/>
                </a:cubicBezTo>
                <a:lnTo>
                  <a:pt x="326390" y="347880"/>
                </a:lnTo>
                <a:cubicBezTo>
                  <a:pt x="338677" y="347076"/>
                  <a:pt x="349279" y="356381"/>
                  <a:pt x="350088" y="368665"/>
                </a:cubicBezTo>
                <a:cubicBezTo>
                  <a:pt x="350889" y="380948"/>
                  <a:pt x="341582" y="391558"/>
                  <a:pt x="329304" y="392362"/>
                </a:cubicBezTo>
                <a:cubicBezTo>
                  <a:pt x="328333" y="392426"/>
                  <a:pt x="327362" y="392426"/>
                  <a:pt x="326390" y="392362"/>
                </a:cubicBezTo>
                <a:lnTo>
                  <a:pt x="303530" y="392362"/>
                </a:lnTo>
                <a:cubicBezTo>
                  <a:pt x="297739" y="392362"/>
                  <a:pt x="293053" y="397053"/>
                  <a:pt x="293053" y="402840"/>
                </a:cubicBezTo>
                <a:cubicBezTo>
                  <a:pt x="293053" y="408626"/>
                  <a:pt x="297739" y="413317"/>
                  <a:pt x="303530" y="413317"/>
                </a:cubicBezTo>
                <a:cubicBezTo>
                  <a:pt x="315836" y="413317"/>
                  <a:pt x="325819" y="423295"/>
                  <a:pt x="325819" y="435606"/>
                </a:cubicBezTo>
                <a:cubicBezTo>
                  <a:pt x="325819" y="447915"/>
                  <a:pt x="315836" y="457894"/>
                  <a:pt x="303530" y="457894"/>
                </a:cubicBezTo>
                <a:lnTo>
                  <a:pt x="21304" y="457894"/>
                </a:lnTo>
                <a:lnTo>
                  <a:pt x="21304" y="217007"/>
                </a:lnTo>
                <a:lnTo>
                  <a:pt x="78454" y="217007"/>
                </a:lnTo>
                <a:cubicBezTo>
                  <a:pt x="82350" y="217131"/>
                  <a:pt x="85998" y="215123"/>
                  <a:pt x="87979" y="211768"/>
                </a:cubicBezTo>
                <a:lnTo>
                  <a:pt x="195897" y="27840"/>
                </a:lnTo>
                <a:cubicBezTo>
                  <a:pt x="215252" y="44905"/>
                  <a:pt x="220453" y="72990"/>
                  <a:pt x="208471" y="95849"/>
                </a:cubicBezTo>
                <a:lnTo>
                  <a:pt x="151321" y="201672"/>
                </a:lnTo>
                <a:cubicBezTo>
                  <a:pt x="151016" y="202307"/>
                  <a:pt x="150787" y="202979"/>
                  <a:pt x="150654" y="203672"/>
                </a:cubicBezTo>
                <a:cubicBezTo>
                  <a:pt x="150558" y="204367"/>
                  <a:pt x="150558" y="205072"/>
                  <a:pt x="150654" y="205767"/>
                </a:cubicBezTo>
                <a:lnTo>
                  <a:pt x="150654" y="205767"/>
                </a:lnTo>
                <a:cubicBezTo>
                  <a:pt x="150606" y="206243"/>
                  <a:pt x="150606" y="206721"/>
                  <a:pt x="150654" y="207196"/>
                </a:cubicBezTo>
                <a:cubicBezTo>
                  <a:pt x="150730" y="207943"/>
                  <a:pt x="150882" y="208678"/>
                  <a:pt x="151130" y="209387"/>
                </a:cubicBezTo>
                <a:cubicBezTo>
                  <a:pt x="151368" y="209996"/>
                  <a:pt x="151692" y="210573"/>
                  <a:pt x="152083" y="211101"/>
                </a:cubicBezTo>
                <a:cubicBezTo>
                  <a:pt x="152378" y="211698"/>
                  <a:pt x="152759" y="212244"/>
                  <a:pt x="153226" y="212720"/>
                </a:cubicBezTo>
                <a:cubicBezTo>
                  <a:pt x="153730" y="213269"/>
                  <a:pt x="154312" y="213750"/>
                  <a:pt x="154940" y="214149"/>
                </a:cubicBezTo>
                <a:cubicBezTo>
                  <a:pt x="155283" y="214486"/>
                  <a:pt x="155664" y="214775"/>
                  <a:pt x="156083" y="215007"/>
                </a:cubicBezTo>
                <a:lnTo>
                  <a:pt x="156655" y="215007"/>
                </a:lnTo>
                <a:cubicBezTo>
                  <a:pt x="156655" y="215007"/>
                  <a:pt x="157131" y="215007"/>
                  <a:pt x="157321" y="215007"/>
                </a:cubicBezTo>
                <a:cubicBezTo>
                  <a:pt x="158503" y="215487"/>
                  <a:pt x="159760" y="215745"/>
                  <a:pt x="161036" y="215768"/>
                </a:cubicBezTo>
                <a:lnTo>
                  <a:pt x="347535" y="215768"/>
                </a:lnTo>
                <a:cubicBezTo>
                  <a:pt x="359823" y="214965"/>
                  <a:pt x="370424" y="224270"/>
                  <a:pt x="371234" y="236553"/>
                </a:cubicBezTo>
                <a:cubicBezTo>
                  <a:pt x="372034" y="248836"/>
                  <a:pt x="362728" y="259446"/>
                  <a:pt x="350450" y="260250"/>
                </a:cubicBezTo>
                <a:cubicBezTo>
                  <a:pt x="349479" y="260314"/>
                  <a:pt x="348507" y="260314"/>
                  <a:pt x="347535" y="260250"/>
                </a:cubicBezTo>
                <a:lnTo>
                  <a:pt x="322199" y="260250"/>
                </a:lnTo>
                <a:cubicBezTo>
                  <a:pt x="316417" y="260250"/>
                  <a:pt x="311722" y="264941"/>
                  <a:pt x="311722" y="270728"/>
                </a:cubicBezTo>
                <a:cubicBezTo>
                  <a:pt x="311722" y="276514"/>
                  <a:pt x="316417" y="281205"/>
                  <a:pt x="322199" y="281205"/>
                </a:cubicBezTo>
                <a:lnTo>
                  <a:pt x="340297" y="281205"/>
                </a:lnTo>
                <a:cubicBezTo>
                  <a:pt x="352584" y="280401"/>
                  <a:pt x="363185" y="289706"/>
                  <a:pt x="363995" y="301990"/>
                </a:cubicBezTo>
                <a:cubicBezTo>
                  <a:pt x="364795" y="314273"/>
                  <a:pt x="355489" y="324883"/>
                  <a:pt x="343211" y="325687"/>
                </a:cubicBezTo>
                <a:cubicBezTo>
                  <a:pt x="342240" y="325751"/>
                  <a:pt x="341268" y="325751"/>
                  <a:pt x="340297" y="325687"/>
                </a:cubicBezTo>
                <a:moveTo>
                  <a:pt x="391636" y="238057"/>
                </a:moveTo>
                <a:cubicBezTo>
                  <a:pt x="391379" y="213948"/>
                  <a:pt x="371643" y="194602"/>
                  <a:pt x="347535" y="194814"/>
                </a:cubicBezTo>
                <a:lnTo>
                  <a:pt x="177990" y="194814"/>
                </a:lnTo>
                <a:lnTo>
                  <a:pt x="226949" y="104040"/>
                </a:lnTo>
                <a:cubicBezTo>
                  <a:pt x="251428" y="54891"/>
                  <a:pt x="219139" y="15648"/>
                  <a:pt x="198374" y="1837"/>
                </a:cubicBezTo>
                <a:cubicBezTo>
                  <a:pt x="195936" y="143"/>
                  <a:pt x="192888" y="-444"/>
                  <a:pt x="189992" y="218"/>
                </a:cubicBezTo>
                <a:cubicBezTo>
                  <a:pt x="187096" y="861"/>
                  <a:pt x="184591" y="2648"/>
                  <a:pt x="183039" y="5171"/>
                </a:cubicBezTo>
                <a:lnTo>
                  <a:pt x="71977" y="196052"/>
                </a:lnTo>
                <a:lnTo>
                  <a:pt x="10636" y="196052"/>
                </a:lnTo>
                <a:cubicBezTo>
                  <a:pt x="4798" y="195999"/>
                  <a:pt x="26" y="200689"/>
                  <a:pt x="-32" y="206528"/>
                </a:cubicBezTo>
                <a:cubicBezTo>
                  <a:pt x="-32" y="206528"/>
                  <a:pt x="-32" y="206529"/>
                  <a:pt x="-32" y="206529"/>
                </a:cubicBezTo>
                <a:lnTo>
                  <a:pt x="-32" y="520854"/>
                </a:lnTo>
                <a:cubicBezTo>
                  <a:pt x="-32" y="526750"/>
                  <a:pt x="4741" y="531522"/>
                  <a:pt x="10636" y="531522"/>
                </a:cubicBezTo>
                <a:cubicBezTo>
                  <a:pt x="16532" y="531522"/>
                  <a:pt x="21304" y="526750"/>
                  <a:pt x="21304" y="520854"/>
                </a:cubicBezTo>
                <a:lnTo>
                  <a:pt x="21304" y="478754"/>
                </a:lnTo>
                <a:lnTo>
                  <a:pt x="303340" y="478754"/>
                </a:lnTo>
                <a:cubicBezTo>
                  <a:pt x="327428" y="479019"/>
                  <a:pt x="347174" y="459703"/>
                  <a:pt x="347441" y="435610"/>
                </a:cubicBezTo>
                <a:cubicBezTo>
                  <a:pt x="347441" y="435609"/>
                  <a:pt x="347441" y="435607"/>
                  <a:pt x="347441" y="435606"/>
                </a:cubicBezTo>
                <a:cubicBezTo>
                  <a:pt x="347441" y="426819"/>
                  <a:pt x="344669" y="418256"/>
                  <a:pt x="339535" y="411126"/>
                </a:cubicBezTo>
                <a:cubicBezTo>
                  <a:pt x="357679" y="405705"/>
                  <a:pt x="370186" y="389106"/>
                  <a:pt x="370396" y="370169"/>
                </a:cubicBezTo>
                <a:cubicBezTo>
                  <a:pt x="370329" y="360077"/>
                  <a:pt x="366643" y="350345"/>
                  <a:pt x="360013" y="342737"/>
                </a:cubicBezTo>
                <a:cubicBezTo>
                  <a:pt x="374434" y="335487"/>
                  <a:pt x="383588" y="320779"/>
                  <a:pt x="383731" y="304637"/>
                </a:cubicBezTo>
                <a:cubicBezTo>
                  <a:pt x="383673" y="293505"/>
                  <a:pt x="379264" y="282838"/>
                  <a:pt x="371443" y="274919"/>
                </a:cubicBezTo>
                <a:cubicBezTo>
                  <a:pt x="383369" y="266950"/>
                  <a:pt x="390522" y="253544"/>
                  <a:pt x="390493" y="239200"/>
                </a:cubicBezTo>
              </a:path>
            </a:pathLst>
          </a:custGeom>
          <a:solidFill>
            <a:srgbClr val="56B6B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932C6DD7-C192-2687-58B1-FC63DAE42651}"/>
              </a:ext>
            </a:extLst>
          </p:cNvPr>
          <p:cNvSpPr txBox="1"/>
          <p:nvPr/>
        </p:nvSpPr>
        <p:spPr>
          <a:xfrm>
            <a:off x="628380" y="6636531"/>
            <a:ext cx="3728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50535A"/>
                </a:solidFill>
                <a:latin typeface="Wes FY" panose="020B0505030201020104" pitchFamily="34" charset="0"/>
              </a:rPr>
              <a:t>Perl vous accompagne*</a:t>
            </a:r>
            <a:br>
              <a:rPr lang="fr-FR" sz="1200" b="1" dirty="0">
                <a:solidFill>
                  <a:srgbClr val="50535A"/>
                </a:solidFill>
                <a:latin typeface="Wes FY" panose="020B0505030201020104" pitchFamily="34" charset="0"/>
              </a:rPr>
            </a:br>
            <a:r>
              <a:rPr lang="fr-FR" sz="1200" dirty="0">
                <a:solidFill>
                  <a:srgbClr val="50535A"/>
                </a:solidFill>
                <a:latin typeface="Wes FY" panose="020B0505030201020104" pitchFamily="34" charset="0"/>
              </a:rPr>
              <a:t>sur toute la durée de votre investissement</a:t>
            </a:r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EC2E2425-F04B-54A0-8512-FA4CAFB4F3DB}"/>
              </a:ext>
            </a:extLst>
          </p:cNvPr>
          <p:cNvSpPr txBox="1"/>
          <p:nvPr/>
        </p:nvSpPr>
        <p:spPr>
          <a:xfrm>
            <a:off x="1649921" y="7260019"/>
            <a:ext cx="1920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50535A"/>
                </a:solidFill>
                <a:latin typeface="Wes FY" panose="020B0505030201020104" pitchFamily="34" charset="0"/>
              </a:rPr>
              <a:t>Souscription du service </a:t>
            </a:r>
            <a:br>
              <a:rPr lang="fr-FR" sz="1000" b="1" dirty="0">
                <a:solidFill>
                  <a:srgbClr val="50535A"/>
                </a:solidFill>
                <a:latin typeface="Wes FY" panose="020B0505030201020104" pitchFamily="34" charset="0"/>
              </a:rPr>
            </a:br>
            <a:r>
              <a:rPr lang="fr-FR" sz="1000" dirty="0">
                <a:solidFill>
                  <a:srgbClr val="50535A"/>
                </a:solidFill>
                <a:latin typeface="Wes FY" panose="020B0505030201020104" pitchFamily="34" charset="0"/>
              </a:rPr>
              <a:t>au contrat de réservation</a:t>
            </a:r>
          </a:p>
        </p:txBody>
      </p:sp>
      <p:sp>
        <p:nvSpPr>
          <p:cNvPr id="108" name="ZoneTexte 107">
            <a:extLst>
              <a:ext uri="{FF2B5EF4-FFF2-40B4-BE49-F238E27FC236}">
                <a16:creationId xmlns:a16="http://schemas.microsoft.com/office/drawing/2014/main" id="{04369FA8-B2B1-C08A-AF56-286F2F95E802}"/>
              </a:ext>
            </a:extLst>
          </p:cNvPr>
          <p:cNvSpPr txBox="1"/>
          <p:nvPr/>
        </p:nvSpPr>
        <p:spPr>
          <a:xfrm>
            <a:off x="1649921" y="7664015"/>
            <a:ext cx="20510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 b="1" dirty="0">
                <a:solidFill>
                  <a:srgbClr val="50535A"/>
                </a:solidFill>
                <a:latin typeface="Wes FY" panose="020B0505030201020104" pitchFamily="34" charset="0"/>
              </a:rPr>
              <a:t>Démarrage du service</a:t>
            </a:r>
          </a:p>
          <a:p>
            <a:r>
              <a:rPr lang="fr-FR" sz="1000" dirty="0">
                <a:solidFill>
                  <a:srgbClr val="50535A"/>
                </a:solidFill>
                <a:latin typeface="Wes FY" panose="020B0505030201020104" pitchFamily="34" charset="0"/>
              </a:rPr>
              <a:t>au démarrage de l’usufruit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3328E9E0-0BDD-028A-EC8F-03872F1B4982}"/>
              </a:ext>
            </a:extLst>
          </p:cNvPr>
          <p:cNvSpPr txBox="1"/>
          <p:nvPr/>
        </p:nvSpPr>
        <p:spPr>
          <a:xfrm>
            <a:off x="1649921" y="8068011"/>
            <a:ext cx="22669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 b="1" dirty="0">
                <a:solidFill>
                  <a:srgbClr val="50535A"/>
                </a:solidFill>
                <a:latin typeface="Wes FY" panose="020B0505030201020104" pitchFamily="34" charset="0"/>
              </a:rPr>
              <a:t>Fin du service </a:t>
            </a:r>
          </a:p>
          <a:p>
            <a:r>
              <a:rPr lang="fr-FR" sz="1000" dirty="0">
                <a:solidFill>
                  <a:srgbClr val="50535A"/>
                </a:solidFill>
                <a:latin typeface="Wes FY" panose="020B0505030201020104" pitchFamily="34" charset="0"/>
              </a:rPr>
              <a:t>6 mois après la fin de l’usufruit </a:t>
            </a:r>
          </a:p>
        </p:txBody>
      </p:sp>
      <p:cxnSp>
        <p:nvCxnSpPr>
          <p:cNvPr id="110" name="Connecteur droit 109">
            <a:extLst>
              <a:ext uri="{FF2B5EF4-FFF2-40B4-BE49-F238E27FC236}">
                <a16:creationId xmlns:a16="http://schemas.microsoft.com/office/drawing/2014/main" id="{F32D192D-F896-B8C2-FB21-AC2B95803B19}"/>
              </a:ext>
            </a:extLst>
          </p:cNvPr>
          <p:cNvCxnSpPr>
            <a:cxnSpLocks/>
          </p:cNvCxnSpPr>
          <p:nvPr/>
        </p:nvCxnSpPr>
        <p:spPr>
          <a:xfrm>
            <a:off x="1498816" y="7341351"/>
            <a:ext cx="0" cy="1038393"/>
          </a:xfrm>
          <a:prstGeom prst="line">
            <a:avLst/>
          </a:prstGeom>
          <a:ln w="3175">
            <a:solidFill>
              <a:srgbClr val="5053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1" name="Image 110" descr="Une image contenant noir, conception&#10;&#10;Description générée automatiquement">
            <a:extLst>
              <a:ext uri="{FF2B5EF4-FFF2-40B4-BE49-F238E27FC236}">
                <a16:creationId xmlns:a16="http://schemas.microsoft.com/office/drawing/2014/main" id="{36ECB210-8C2A-1641-4ED4-169247885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94" y="7630321"/>
            <a:ext cx="456168" cy="460454"/>
          </a:xfrm>
          <a:prstGeom prst="rect">
            <a:avLst/>
          </a:prstGeom>
        </p:spPr>
      </p:pic>
      <p:sp>
        <p:nvSpPr>
          <p:cNvPr id="113" name="ZoneTexte 112">
            <a:extLst>
              <a:ext uri="{FF2B5EF4-FFF2-40B4-BE49-F238E27FC236}">
                <a16:creationId xmlns:a16="http://schemas.microsoft.com/office/drawing/2014/main" id="{89364D09-6F78-4F3B-D10C-64A072FCD571}"/>
              </a:ext>
            </a:extLst>
          </p:cNvPr>
          <p:cNvSpPr txBox="1"/>
          <p:nvPr/>
        </p:nvSpPr>
        <p:spPr>
          <a:xfrm>
            <a:off x="612504" y="5581916"/>
            <a:ext cx="50657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50535A"/>
                </a:solidFill>
                <a:latin typeface="Wes FY" panose="020B0505030201020104" pitchFamily="34" charset="0"/>
              </a:rPr>
              <a:t>Laissez votre investissement</a:t>
            </a:r>
            <a:br>
              <a:rPr lang="fr-FR" sz="2400" b="1" dirty="0">
                <a:solidFill>
                  <a:srgbClr val="50535A"/>
                </a:solidFill>
                <a:latin typeface="Wes FY" panose="020B0505030201020104" pitchFamily="34" charset="0"/>
              </a:rPr>
            </a:br>
            <a:r>
              <a:rPr lang="fr-FR" sz="2400" dirty="0">
                <a:solidFill>
                  <a:srgbClr val="50535A"/>
                </a:solidFill>
                <a:latin typeface="Wes FY" panose="020B0505030201020104" pitchFamily="34" charset="0"/>
              </a:rPr>
              <a:t>travailler pour vous</a:t>
            </a:r>
            <a:endParaRPr lang="fr-FR" sz="2400" b="1" dirty="0">
              <a:solidFill>
                <a:srgbClr val="50535A"/>
              </a:solidFill>
              <a:latin typeface="Wes FY" panose="020B0505030201020104" pitchFamily="34" charset="0"/>
            </a:endParaRPr>
          </a:p>
        </p:txBody>
      </p:sp>
      <p:grpSp>
        <p:nvGrpSpPr>
          <p:cNvPr id="114" name="Groupe 113">
            <a:extLst>
              <a:ext uri="{FF2B5EF4-FFF2-40B4-BE49-F238E27FC236}">
                <a16:creationId xmlns:a16="http://schemas.microsoft.com/office/drawing/2014/main" id="{9D5D28EE-50EC-8465-212F-B99C65340293}"/>
              </a:ext>
            </a:extLst>
          </p:cNvPr>
          <p:cNvGrpSpPr/>
          <p:nvPr/>
        </p:nvGrpSpPr>
        <p:grpSpPr>
          <a:xfrm>
            <a:off x="6828022" y="6269719"/>
            <a:ext cx="720000" cy="720000"/>
            <a:chOff x="6477139" y="1206500"/>
            <a:chExt cx="720000" cy="720000"/>
          </a:xfrm>
          <a:solidFill>
            <a:srgbClr val="F0F0F0"/>
          </a:solidFill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64EB78BD-1E77-8C07-CB80-18C8DA682792}"/>
                </a:ext>
              </a:extLst>
            </p:cNvPr>
            <p:cNvSpPr/>
            <p:nvPr/>
          </p:nvSpPr>
          <p:spPr>
            <a:xfrm>
              <a:off x="6477139" y="1206500"/>
              <a:ext cx="720000" cy="708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BC40E55A-F076-485D-1295-EBCAE5F7A88B}"/>
                </a:ext>
              </a:extLst>
            </p:cNvPr>
            <p:cNvSpPr/>
            <p:nvPr/>
          </p:nvSpPr>
          <p:spPr>
            <a:xfrm rot="5400000">
              <a:off x="6801716" y="1531077"/>
              <a:ext cx="720000" cy="708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7" name="Groupe 116">
            <a:extLst>
              <a:ext uri="{FF2B5EF4-FFF2-40B4-BE49-F238E27FC236}">
                <a16:creationId xmlns:a16="http://schemas.microsoft.com/office/drawing/2014/main" id="{2E4AC4D8-198A-6C1B-5B5D-05630F7151F7}"/>
              </a:ext>
            </a:extLst>
          </p:cNvPr>
          <p:cNvGrpSpPr/>
          <p:nvPr/>
        </p:nvGrpSpPr>
        <p:grpSpPr>
          <a:xfrm rot="10800000">
            <a:off x="5276084" y="9976225"/>
            <a:ext cx="720000" cy="720000"/>
            <a:chOff x="6477139" y="1206500"/>
            <a:chExt cx="720000" cy="720000"/>
          </a:xfrm>
          <a:solidFill>
            <a:srgbClr val="F0F0F0"/>
          </a:solidFill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2E8A5E8C-A47D-221B-0536-0ED60373107C}"/>
                </a:ext>
              </a:extLst>
            </p:cNvPr>
            <p:cNvSpPr/>
            <p:nvPr/>
          </p:nvSpPr>
          <p:spPr>
            <a:xfrm>
              <a:off x="6477139" y="1206500"/>
              <a:ext cx="720000" cy="708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1C6E54C9-AE37-9243-7010-2929E481EABB}"/>
                </a:ext>
              </a:extLst>
            </p:cNvPr>
            <p:cNvSpPr/>
            <p:nvPr/>
          </p:nvSpPr>
          <p:spPr>
            <a:xfrm rot="5400000">
              <a:off x="6801716" y="1531077"/>
              <a:ext cx="720000" cy="708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8" name="ZoneTexte 47">
            <a:extLst>
              <a:ext uri="{FF2B5EF4-FFF2-40B4-BE49-F238E27FC236}">
                <a16:creationId xmlns:a16="http://schemas.microsoft.com/office/drawing/2014/main" id="{4F219C8E-EC2C-2728-6D23-C4800CDB00CA}"/>
              </a:ext>
            </a:extLst>
          </p:cNvPr>
          <p:cNvSpPr txBox="1"/>
          <p:nvPr/>
        </p:nvSpPr>
        <p:spPr>
          <a:xfrm>
            <a:off x="577402" y="9198087"/>
            <a:ext cx="208059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  <a:latin typeface="Wes FY" panose="020B0505030201020104" pitchFamily="34" charset="0"/>
              </a:rPr>
              <a:t>3 480 € </a:t>
            </a:r>
            <a:r>
              <a:rPr lang="fr-FR" sz="1200" b="1" dirty="0">
                <a:solidFill>
                  <a:schemeClr val="bg1"/>
                </a:solidFill>
                <a:latin typeface="Wes FY" panose="020B0505030201020104" pitchFamily="34" charset="0"/>
              </a:rPr>
              <a:t>TTC,</a:t>
            </a:r>
          </a:p>
          <a:p>
            <a:r>
              <a:rPr lang="fr-FR" sz="1050" dirty="0">
                <a:solidFill>
                  <a:schemeClr val="bg1"/>
                </a:solidFill>
                <a:latin typeface="Wes FY" panose="020B0505030201020104" pitchFamily="34" charset="0"/>
              </a:rPr>
              <a:t>Soit </a:t>
            </a:r>
            <a:r>
              <a:rPr lang="fr-FR" sz="1050">
                <a:solidFill>
                  <a:schemeClr val="bg1"/>
                </a:solidFill>
                <a:latin typeface="Wes FY" panose="020B0505030201020104" pitchFamily="34" charset="0"/>
              </a:rPr>
              <a:t>2 900 </a:t>
            </a:r>
            <a:r>
              <a:rPr lang="fr-FR" sz="1050" dirty="0">
                <a:solidFill>
                  <a:schemeClr val="bg1"/>
                </a:solidFill>
                <a:latin typeface="Wes FY" panose="020B0505030201020104" pitchFamily="34" charset="0"/>
              </a:rPr>
              <a:t>€ HT/logement</a:t>
            </a:r>
          </a:p>
          <a:p>
            <a:endParaRPr lang="fr-FR" sz="1050" b="1" dirty="0">
              <a:solidFill>
                <a:schemeClr val="bg1"/>
              </a:solidFill>
              <a:latin typeface="Wes FY" panose="020B0505030201020104" pitchFamily="34" charset="0"/>
            </a:endParaRPr>
          </a:p>
          <a:p>
            <a:r>
              <a:rPr lang="fr-FR" sz="1050" b="1" dirty="0">
                <a:solidFill>
                  <a:schemeClr val="bg1"/>
                </a:solidFill>
                <a:latin typeface="Wes FY" panose="020B0505030201020104" pitchFamily="34" charset="0"/>
              </a:rPr>
              <a:t>A compter de la signature </a:t>
            </a:r>
            <a:br>
              <a:rPr lang="fr-FR" sz="1050" b="1" dirty="0">
                <a:solidFill>
                  <a:schemeClr val="bg1"/>
                </a:solidFill>
                <a:latin typeface="Wes FY" panose="020B0505030201020104" pitchFamily="34" charset="0"/>
              </a:rPr>
            </a:br>
            <a:r>
              <a:rPr lang="fr-FR" sz="1050" b="1" dirty="0">
                <a:solidFill>
                  <a:schemeClr val="bg1"/>
                </a:solidFill>
                <a:latin typeface="Wes FY" panose="020B0505030201020104" pitchFamily="34" charset="0"/>
              </a:rPr>
              <a:t>de l’acte d’acquisition</a:t>
            </a:r>
            <a:endParaRPr lang="fr-FR" sz="2000" b="1" dirty="0">
              <a:solidFill>
                <a:schemeClr val="bg1"/>
              </a:solidFill>
              <a:latin typeface="Wes FY" panose="020B0505030201020104" pitchFamily="34" charset="0"/>
            </a:endParaRPr>
          </a:p>
        </p:txBody>
      </p:sp>
      <p:pic>
        <p:nvPicPr>
          <p:cNvPr id="50" name="Image 49" descr="Une image contenant conception, Police, typographie, printemps&#10;&#10;Description générée automatiquement">
            <a:extLst>
              <a:ext uri="{FF2B5EF4-FFF2-40B4-BE49-F238E27FC236}">
                <a16:creationId xmlns:a16="http://schemas.microsoft.com/office/drawing/2014/main" id="{287ACA3B-B91C-1C2D-7375-3D8917E78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981" y="6518268"/>
            <a:ext cx="781274" cy="3193370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37B12612-6CF9-5170-F133-FDEAD0F070ED}"/>
              </a:ext>
            </a:extLst>
          </p:cNvPr>
          <p:cNvSpPr txBox="1"/>
          <p:nvPr/>
        </p:nvSpPr>
        <p:spPr>
          <a:xfrm rot="16200000">
            <a:off x="3061763" y="7999537"/>
            <a:ext cx="419886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900" b="1" dirty="0">
                <a:solidFill>
                  <a:srgbClr val="56B6B1"/>
                </a:solidFill>
                <a:latin typeface="Wes FY" panose="020B0505030201020104" pitchFamily="34" charset="0"/>
              </a:rPr>
              <a:t>MARCHÉ SECONDAIRE &amp; PATRIMOINE EXISTANT </a:t>
            </a:r>
          </a:p>
        </p:txBody>
      </p:sp>
    </p:spTree>
    <p:extLst>
      <p:ext uri="{BB962C8B-B14F-4D97-AF65-F5344CB8AC3E}">
        <p14:creationId xmlns:p14="http://schemas.microsoft.com/office/powerpoint/2010/main" val="1980068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658DA1F9-50ED-80EF-CD8F-4775648F86BD}"/>
              </a:ext>
            </a:extLst>
          </p:cNvPr>
          <p:cNvCxnSpPr>
            <a:cxnSpLocks/>
          </p:cNvCxnSpPr>
          <p:nvPr/>
        </p:nvCxnSpPr>
        <p:spPr>
          <a:xfrm>
            <a:off x="268344" y="5167085"/>
            <a:ext cx="6836151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FDB3C3E-0E91-FD9A-67EA-BDB266EB901F}"/>
              </a:ext>
            </a:extLst>
          </p:cNvPr>
          <p:cNvCxnSpPr>
            <a:cxnSpLocks/>
          </p:cNvCxnSpPr>
          <p:nvPr/>
        </p:nvCxnSpPr>
        <p:spPr>
          <a:xfrm>
            <a:off x="3606836" y="2577469"/>
            <a:ext cx="3681860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7DF18AB-8847-9386-B3DC-3067E8236D37}"/>
              </a:ext>
            </a:extLst>
          </p:cNvPr>
          <p:cNvCxnSpPr>
            <a:cxnSpLocks/>
          </p:cNvCxnSpPr>
          <p:nvPr/>
        </p:nvCxnSpPr>
        <p:spPr>
          <a:xfrm>
            <a:off x="3620283" y="180975"/>
            <a:ext cx="0" cy="498611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1FA4393C-DD7C-1A1B-1BEA-AABED5F39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432" y="372451"/>
            <a:ext cx="6592360" cy="440179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377C57-73A8-2C6C-422B-BF14F6BABD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430" y="4774246"/>
            <a:ext cx="3319139" cy="40141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1A800-A9C8-E46E-4676-AFC45CBE0A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9316" y="4774247"/>
            <a:ext cx="3272476" cy="4014154"/>
          </a:xfrm>
          <a:prstGeom prst="rect">
            <a:avLst/>
          </a:prstGeom>
        </p:spPr>
      </p:pic>
      <p:sp>
        <p:nvSpPr>
          <p:cNvPr id="43" name="object 16">
            <a:extLst>
              <a:ext uri="{FF2B5EF4-FFF2-40B4-BE49-F238E27FC236}">
                <a16:creationId xmlns:a16="http://schemas.microsoft.com/office/drawing/2014/main" id="{FC41D1E7-7812-6174-4993-67E354E846AF}"/>
              </a:ext>
            </a:extLst>
          </p:cNvPr>
          <p:cNvSpPr txBox="1"/>
          <p:nvPr/>
        </p:nvSpPr>
        <p:spPr>
          <a:xfrm>
            <a:off x="498683" y="8398975"/>
            <a:ext cx="3275442" cy="32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fr-FR" sz="700" dirty="0">
                <a:solidFill>
                  <a:schemeClr val="bg1"/>
                </a:solidFill>
                <a:latin typeface="Century Gothic"/>
                <a:cs typeface="Century Gothic"/>
              </a:rPr>
              <a:t>Éléments non contractuels, communiqués à titre indicatif uniquement décembre 2025, photos de la livraison du bien immobilier, crédits photos : Christophe </a:t>
            </a:r>
            <a:r>
              <a:rPr lang="fr-FR" sz="700" dirty="0" err="1">
                <a:solidFill>
                  <a:schemeClr val="bg1"/>
                </a:solidFill>
                <a:latin typeface="Century Gothic"/>
                <a:cs typeface="Century Gothic"/>
              </a:rPr>
              <a:t>Pozzodiborgo</a:t>
            </a:r>
            <a:endParaRPr lang="fr-FR" sz="7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59CFEAC-4282-CF28-FAC4-8753FC249995}"/>
              </a:ext>
            </a:extLst>
          </p:cNvPr>
          <p:cNvCxnSpPr/>
          <p:nvPr/>
        </p:nvCxnSpPr>
        <p:spPr>
          <a:xfrm>
            <a:off x="268344" y="4774246"/>
            <a:ext cx="70203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CA7C0F5-51B6-4BDC-001A-883FA3A13CD0}"/>
              </a:ext>
            </a:extLst>
          </p:cNvPr>
          <p:cNvCxnSpPr>
            <a:cxnSpLocks/>
          </p:cNvCxnSpPr>
          <p:nvPr/>
        </p:nvCxnSpPr>
        <p:spPr>
          <a:xfrm flipV="1">
            <a:off x="3818569" y="4782488"/>
            <a:ext cx="0" cy="497786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464021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5863</TotalTime>
  <Words>440</Words>
  <Application>Microsoft Office PowerPoint</Application>
  <PresentationFormat>Personnalisé</PresentationFormat>
  <Paragraphs>88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Century Gothic</vt:lpstr>
      <vt:lpstr>Wes FY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LEMIERRE, Paul</dc:creator>
  <cp:lastModifiedBy>DAR ALIA, Anissa</cp:lastModifiedBy>
  <cp:revision>200</cp:revision>
  <cp:lastPrinted>2024-04-26T11:07:24Z</cp:lastPrinted>
  <dcterms:created xsi:type="dcterms:W3CDTF">2024-03-15T10:36:52Z</dcterms:created>
  <dcterms:modified xsi:type="dcterms:W3CDTF">2026-09-16T12:57:11Z</dcterms:modified>
</cp:coreProperties>
</file>